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9675" cy="1008062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228" y="-792"/>
      </p:cViewPr>
      <p:guideLst>
        <p:guide orient="horz" pos="3175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A1D13-1346-43B5-BEDF-07BD118A8032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6475" y="801688"/>
            <a:ext cx="300672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95BD9-0011-4B4A-904E-98D4AB7D8A3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95BD9-0011-4B4A-904E-98D4AB7D8A34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680328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77640" y="5412600"/>
            <a:ext cx="680328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77640" y="541260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863880" y="541260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677680" y="235872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978080" y="235872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77640" y="541260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677680" y="541260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978080" y="541260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3319920" cy="584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863880" y="2358720"/>
            <a:ext cx="3319920" cy="584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77640" y="402120"/>
            <a:ext cx="6803280" cy="780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863880" y="2358720"/>
            <a:ext cx="3319920" cy="584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77640" y="541260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3319920" cy="584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863880" y="541260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77640" y="5412600"/>
            <a:ext cx="6803280" cy="27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5"/>
          <p:cNvPicPr/>
          <p:nvPr/>
        </p:nvPicPr>
        <p:blipFill>
          <a:blip r:embed="rId2" cstate="print"/>
          <a:stretch/>
        </p:blipFill>
        <p:spPr>
          <a:xfrm>
            <a:off x="107429" y="0"/>
            <a:ext cx="7076160" cy="10010160"/>
          </a:xfrm>
          <a:prstGeom prst="rect">
            <a:avLst/>
          </a:prstGeom>
          <a:ln w="0">
            <a:noFill/>
          </a:ln>
        </p:spPr>
      </p:pic>
      <p:sp>
        <p:nvSpPr>
          <p:cNvPr id="39" name="CustomShape 1"/>
          <p:cNvSpPr/>
          <p:nvPr/>
        </p:nvSpPr>
        <p:spPr>
          <a:xfrm>
            <a:off x="6264000" y="144000"/>
            <a:ext cx="1009800" cy="24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Июнь 2022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4896000" y="720000"/>
            <a:ext cx="2436840" cy="825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1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Глущенко Илья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200" b="1" u="sng" spc="-1" dirty="0" smtClean="0">
                <a:solidFill>
                  <a:srgbClr val="0000FF"/>
                </a:solidFill>
                <a:latin typeface="Times New Roman"/>
              </a:rPr>
              <a:t>hornet174@yandex.ru</a:t>
            </a:r>
            <a:endParaRPr lang="ru-RU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2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8-902-6</a:t>
            </a:r>
            <a:r>
              <a:rPr lang="en-US" sz="12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4-</a:t>
            </a:r>
            <a:r>
              <a:rPr lang="en-US" sz="12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89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-</a:t>
            </a:r>
            <a:r>
              <a:rPr lang="en-US" sz="12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22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5724053" y="1295896"/>
            <a:ext cx="1459080" cy="24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4"/>
          <p:cNvSpPr/>
          <p:nvPr/>
        </p:nvSpPr>
        <p:spPr>
          <a:xfrm>
            <a:off x="5724000" y="864000"/>
            <a:ext cx="1680840" cy="24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43" name="CustomShape 5"/>
          <p:cNvSpPr/>
          <p:nvPr/>
        </p:nvSpPr>
        <p:spPr>
          <a:xfrm>
            <a:off x="899640" y="1512000"/>
            <a:ext cx="5678640" cy="13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200" b="1" strike="noStrike" spc="-1" dirty="0" smtClean="0">
              <a:solidFill>
                <a:srgbClr val="000000"/>
              </a:solidFill>
              <a:latin typeface="Century Schoolbook 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b="1" strike="noStrike" spc="-1" dirty="0" smtClean="0">
              <a:solidFill>
                <a:srgbClr val="000000"/>
              </a:solidFill>
              <a:latin typeface="Century Schoolbook 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b="1" strike="noStrike" spc="-1" dirty="0" smtClean="0">
              <a:solidFill>
                <a:srgbClr val="000000"/>
              </a:solidFill>
              <a:latin typeface="Century Schoolbook 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b="1" spc="-1" dirty="0">
              <a:solidFill>
                <a:srgbClr val="000000"/>
              </a:solidFill>
              <a:latin typeface="Century Schoolbook 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 smtClean="0">
                <a:solidFill>
                  <a:srgbClr val="000000"/>
                </a:solidFill>
                <a:latin typeface="Century Schoolbook L"/>
                <a:ea typeface="DejaVu Sans"/>
              </a:rPr>
              <a:t>Коммерческое </a:t>
            </a:r>
            <a:r>
              <a:rPr lang="ru-RU" sz="1200" b="1" strike="noStrike" spc="-1" dirty="0">
                <a:solidFill>
                  <a:srgbClr val="000000"/>
                </a:solidFill>
                <a:latin typeface="Century Schoolbook L"/>
                <a:ea typeface="DejaVu Sans"/>
              </a:rPr>
              <a:t>предложение</a:t>
            </a:r>
            <a:endParaRPr lang="ru-RU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000000"/>
                </a:solidFill>
                <a:latin typeface="Century Schoolbook L"/>
                <a:ea typeface="DejaVu Sans"/>
              </a:rPr>
              <a:t>	</a:t>
            </a:r>
            <a:endParaRPr lang="ru-RU" sz="1500" b="0" strike="noStrike" spc="-1" dirty="0"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2304000" y="504000"/>
            <a:ext cx="3014280" cy="21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7"/>
          <p:cNvSpPr/>
          <p:nvPr/>
        </p:nvSpPr>
        <p:spPr>
          <a:xfrm>
            <a:off x="576000" y="5438520"/>
            <a:ext cx="4998960" cy="317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8"/>
          <p:cNvSpPr/>
          <p:nvPr/>
        </p:nvSpPr>
        <p:spPr>
          <a:xfrm>
            <a:off x="576000" y="7274160"/>
            <a:ext cx="6216840" cy="420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9"/>
          <p:cNvSpPr/>
          <p:nvPr/>
        </p:nvSpPr>
        <p:spPr>
          <a:xfrm>
            <a:off x="346320" y="2080440"/>
            <a:ext cx="6853680" cy="979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ru-RU" sz="1200" b="0" i="1" strike="noStrike" spc="-1" dirty="0" smtClean="0">
              <a:solidFill>
                <a:srgbClr val="000000"/>
              </a:solidFill>
              <a:latin typeface="Century Schoolbook 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i="1" spc="-1" dirty="0">
              <a:solidFill>
                <a:srgbClr val="000000"/>
              </a:solidFill>
              <a:latin typeface="Century Schoolbook 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b="0" i="1" strike="noStrike" spc="-1" dirty="0" smtClean="0">
              <a:solidFill>
                <a:srgbClr val="000000"/>
              </a:solidFill>
              <a:latin typeface="Century Schoolbook 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i="1" spc="-1" dirty="0">
              <a:solidFill>
                <a:srgbClr val="000000"/>
              </a:solidFill>
              <a:latin typeface="Century Schoolbook 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b="0" i="1" strike="noStrike" spc="-1" dirty="0" smtClean="0">
              <a:solidFill>
                <a:srgbClr val="000000"/>
              </a:solidFill>
              <a:latin typeface="Century Schoolbook 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i="1" spc="-1" dirty="0">
              <a:solidFill>
                <a:srgbClr val="000000"/>
              </a:solidFill>
              <a:latin typeface="Century Schoolbook 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ru-RU" sz="1200" b="0" i="1" strike="noStrike" spc="-1" dirty="0" smtClean="0">
                <a:solidFill>
                  <a:srgbClr val="000000"/>
                </a:solidFill>
                <a:latin typeface="Century Schoolbook L"/>
                <a:ea typeface="DejaVu Sans"/>
              </a:rPr>
              <a:t>Уважаемый Андрей Геннадьевич!</a:t>
            </a:r>
            <a:endParaRPr lang="ru-RU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Компания </a:t>
            </a:r>
            <a:r>
              <a:rPr lang="ru-RU" sz="1000" b="0" strike="noStrike" spc="-1" dirty="0">
                <a:solidFill>
                  <a:srgbClr val="000000"/>
                </a:solidFill>
                <a:latin typeface="Times New Roman"/>
                <a:ea typeface="Verdana"/>
              </a:rPr>
              <a:t>«</a:t>
            </a:r>
            <a:r>
              <a:rPr lang="ru-RU" sz="1000" b="0" strike="noStrike" spc="-1" dirty="0" err="1">
                <a:solidFill>
                  <a:srgbClr val="000000"/>
                </a:solidFill>
                <a:latin typeface="Times New Roman"/>
                <a:ea typeface="Verdana"/>
              </a:rPr>
              <a:t>Интерсвязь</a:t>
            </a:r>
            <a:r>
              <a:rPr lang="ru-RU" sz="1000" b="0" strike="noStrike" spc="-1" dirty="0">
                <a:solidFill>
                  <a:srgbClr val="000000"/>
                </a:solidFill>
                <a:latin typeface="Times New Roman"/>
                <a:ea typeface="Verdana"/>
              </a:rPr>
              <a:t>» для адреса г. Челябинск, ул. 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Мелькомбинат 1 участок дом 18  готова </a:t>
            </a:r>
            <a:r>
              <a:rPr lang="ru-RU" sz="1000" b="0" strike="noStrike" spc="-1" dirty="0">
                <a:solidFill>
                  <a:srgbClr val="000000"/>
                </a:solidFill>
                <a:latin typeface="Times New Roman"/>
                <a:ea typeface="Verdana"/>
              </a:rPr>
              <a:t>предоставить 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услуги :</a:t>
            </a:r>
            <a:endParaRPr lang="ru-RU" sz="1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300" b="1" u="sng" spc="-1" dirty="0" smtClean="0">
              <a:solidFill>
                <a:srgbClr val="000000"/>
              </a:solidFill>
              <a:latin typeface="Times New Roman"/>
              <a:ea typeface="Verdana"/>
            </a:endParaRPr>
          </a:p>
          <a:p>
            <a:pPr algn="just">
              <a:lnSpc>
                <a:spcPct val="100000"/>
              </a:lnSpc>
            </a:pPr>
            <a:r>
              <a:rPr lang="ru-RU" sz="1300" b="1" u="sng" spc="-1" dirty="0" smtClean="0">
                <a:solidFill>
                  <a:srgbClr val="000000"/>
                </a:solidFill>
                <a:latin typeface="Times New Roman"/>
                <a:ea typeface="Verdana"/>
              </a:rPr>
              <a:t>ВИДЕОКОНТРОЛЬ:</a:t>
            </a:r>
            <a:endParaRPr lang="ru-RU" sz="1300" b="1" u="sng" spc="-1" dirty="0">
              <a:solidFill>
                <a:srgbClr val="000000"/>
              </a:solidFill>
              <a:latin typeface="Times New Roman"/>
              <a:ea typeface="Verdana"/>
            </a:endParaRPr>
          </a:p>
          <a:p>
            <a:pPr algn="just">
              <a:lnSpc>
                <a:spcPct val="100000"/>
              </a:lnSpc>
            </a:pPr>
            <a:endParaRPr lang="ru-RU" sz="1000" b="1" strike="noStrike" spc="-1" dirty="0" smtClean="0">
              <a:solidFill>
                <a:srgbClr val="000000"/>
              </a:solidFill>
              <a:latin typeface="Times New Roman"/>
              <a:ea typeface="Verdana"/>
            </a:endParaRPr>
          </a:p>
          <a:p>
            <a:pPr algn="just">
              <a:lnSpc>
                <a:spcPct val="100000"/>
              </a:lnSpc>
            </a:pP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Стоимость </a:t>
            </a:r>
            <a:r>
              <a:rPr lang="ru-RU" sz="1000" b="1" strike="noStrike" spc="-1" dirty="0">
                <a:solidFill>
                  <a:srgbClr val="000000"/>
                </a:solidFill>
                <a:latin typeface="Times New Roman"/>
                <a:ea typeface="Verdana"/>
              </a:rPr>
              <a:t>видеокамер на данный МКД: </a:t>
            </a:r>
            <a:endParaRPr lang="ru-RU" sz="1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Модель IP-камера </a:t>
            </a:r>
            <a:r>
              <a:rPr lang="ru-RU" sz="1000" b="0" strike="noStrike" spc="-1" dirty="0" err="1" smtClean="0">
                <a:solidFill>
                  <a:srgbClr val="000000"/>
                </a:solidFill>
                <a:latin typeface="Times New Roman"/>
                <a:ea typeface="Verdana"/>
              </a:rPr>
              <a:t>HiWatch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 DS-I200 (С) (2.8 мм, угол 114°+) - 132 </a:t>
            </a:r>
            <a:r>
              <a:rPr lang="ru-RU" sz="1000" b="0" strike="noStrike" spc="-1" dirty="0">
                <a:solidFill>
                  <a:srgbClr val="000000"/>
                </a:solidFill>
                <a:latin typeface="Times New Roman"/>
                <a:ea typeface="Verdana"/>
              </a:rPr>
              <a:t>000 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рублей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. 22 </a:t>
            </a:r>
            <a:r>
              <a:rPr lang="ru-RU" sz="1000" spc="-1" dirty="0" err="1" smtClean="0">
                <a:solidFill>
                  <a:srgbClr val="000000"/>
                </a:solidFill>
                <a:latin typeface="Times New Roman"/>
                <a:ea typeface="Verdana"/>
              </a:rPr>
              <a:t>шт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Модель IP-камера </a:t>
            </a:r>
            <a:r>
              <a:rPr lang="ru-RU" sz="1000" spc="-1" dirty="0" err="1" smtClean="0">
                <a:solidFill>
                  <a:srgbClr val="000000"/>
                </a:solidFill>
                <a:latin typeface="Times New Roman"/>
                <a:ea typeface="Verdana"/>
              </a:rPr>
              <a:t>HiWatch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 DS-I202 (С) (4.0 мм, угол 114°+)  - 72 000 рублей 12 шт. </a:t>
            </a:r>
          </a:p>
          <a:p>
            <a:pPr algn="just"/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Видеокамера DS-I256Z (2.8-12мм) – 9500 рублей 1 шт.</a:t>
            </a: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Стоимость установки и подключения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 купленных Вами видеокамер со всеми расходными материалами и работами: Фасадные 2 500 рублей  за 1 штуку. 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(55 000 рублей)</a:t>
            </a:r>
            <a:endParaRPr lang="ru-RU" sz="1000" b="0" strike="noStrike" spc="-1" dirty="0" smtClean="0">
              <a:solidFill>
                <a:srgbClr val="000000"/>
              </a:solidFill>
              <a:latin typeface="Times New Roman"/>
              <a:ea typeface="Verdana"/>
            </a:endParaRPr>
          </a:p>
          <a:p>
            <a:pPr algn="just">
              <a:lnSpc>
                <a:spcPct val="100000"/>
              </a:lnSpc>
            </a:pP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Лифтовые 5 000 рублей  за 1 штуку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. ( 60 000 рублей)</a:t>
            </a:r>
          </a:p>
          <a:p>
            <a:pPr algn="just">
              <a:lnSpc>
                <a:spcPct val="100000"/>
              </a:lnSpc>
            </a:pP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Распознавание номеров 10 000 рублей за 1 </a:t>
            </a:r>
            <a:r>
              <a:rPr lang="ru-RU" sz="1000" spc="-1" smtClean="0">
                <a:solidFill>
                  <a:srgbClr val="000000"/>
                </a:solidFill>
                <a:latin typeface="Times New Roman"/>
                <a:ea typeface="Verdana"/>
              </a:rPr>
              <a:t>штуку. </a:t>
            </a:r>
            <a:endParaRPr lang="ru-RU" sz="1000" spc="-1" dirty="0"/>
          </a:p>
          <a:p>
            <a:pPr algn="just">
              <a:lnSpc>
                <a:spcPct val="100000"/>
              </a:lnSpc>
            </a:pP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Архив 7 суток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 — 700 рублей в месяц за 1 видеокамеру.</a:t>
            </a:r>
            <a:endParaRPr lang="ru-RU" sz="1000" spc="-1" dirty="0"/>
          </a:p>
          <a:p>
            <a:pPr algn="just">
              <a:lnSpc>
                <a:spcPct val="100000"/>
              </a:lnSpc>
            </a:pP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Архив 14 суток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 — 900 рублей в месяц за 1 видеокамеру.</a:t>
            </a:r>
          </a:p>
          <a:p>
            <a:pPr algn="just"/>
            <a:r>
              <a:rPr lang="ru-RU" sz="1000" b="1" spc="-1" dirty="0" smtClean="0">
                <a:solidFill>
                  <a:srgbClr val="000000"/>
                </a:solidFill>
                <a:latin typeface="Times New Roman"/>
                <a:ea typeface="Verdana"/>
              </a:rPr>
              <a:t>услуга «Умный шлагбаум»: 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1500р/мес.</a:t>
            </a: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300" b="1" u="sng" strike="noStrike" spc="-1" dirty="0" smtClean="0">
              <a:solidFill>
                <a:srgbClr val="000000"/>
              </a:solidFill>
              <a:uFillTx/>
              <a:latin typeface="Times New Roman"/>
              <a:ea typeface="Verdana"/>
            </a:endParaRPr>
          </a:p>
          <a:p>
            <a:pPr algn="just">
              <a:lnSpc>
                <a:spcPct val="100000"/>
              </a:lnSpc>
            </a:pPr>
            <a:r>
              <a:rPr lang="ru-RU" sz="1300" b="1" u="sng" strike="noStrike" spc="-1" dirty="0" smtClean="0">
                <a:solidFill>
                  <a:srgbClr val="000000"/>
                </a:solidFill>
                <a:uFillTx/>
                <a:latin typeface="Times New Roman"/>
                <a:ea typeface="Verdana"/>
              </a:rPr>
              <a:t>УМНЫЙ ДОМОФОН:</a:t>
            </a:r>
            <a:endParaRPr lang="ru-RU" sz="13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000" strike="noStrike" spc="-1" dirty="0" smtClean="0">
              <a:solidFill>
                <a:srgbClr val="000000"/>
              </a:solidFill>
              <a:latin typeface="Times New Roman"/>
              <a:ea typeface="Verdana"/>
            </a:endParaRPr>
          </a:p>
          <a:p>
            <a:pPr algn="just">
              <a:lnSpc>
                <a:spcPct val="100000"/>
              </a:lnSpc>
            </a:pPr>
            <a:r>
              <a:rPr lang="ru-RU" sz="1000" strike="noStrike" spc="-1" dirty="0" err="1" smtClean="0">
                <a:solidFill>
                  <a:srgbClr val="000000"/>
                </a:solidFill>
                <a:latin typeface="Times New Roman"/>
                <a:ea typeface="Verdana"/>
              </a:rPr>
              <a:t>Домофонные</a:t>
            </a: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 панели «</a:t>
            </a:r>
            <a:r>
              <a:rPr lang="en-US" sz="1000" strike="noStrike" spc="-1" dirty="0" err="1" smtClean="0">
                <a:solidFill>
                  <a:srgbClr val="000000"/>
                </a:solidFill>
                <a:latin typeface="Times New Roman"/>
                <a:ea typeface="Verdana"/>
              </a:rPr>
              <a:t>Beward</a:t>
            </a: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» 3 </a:t>
            </a:r>
            <a:r>
              <a:rPr lang="ru-RU" sz="1000" strike="noStrike" spc="-1" dirty="0" err="1" smtClean="0">
                <a:solidFill>
                  <a:srgbClr val="000000"/>
                </a:solidFill>
                <a:latin typeface="Times New Roman"/>
                <a:ea typeface="Verdana"/>
              </a:rPr>
              <a:t>шт</a:t>
            </a: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 устанавливаются за счет компании </a:t>
            </a:r>
            <a:r>
              <a:rPr lang="ru-RU" sz="1000" strike="noStrike" spc="-1" dirty="0" err="1" smtClean="0">
                <a:solidFill>
                  <a:srgbClr val="000000"/>
                </a:solidFill>
                <a:latin typeface="Times New Roman"/>
                <a:ea typeface="Verdana"/>
              </a:rPr>
              <a:t>Интерсвязь</a:t>
            </a: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 при условии положительного голосования жильцов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. </a:t>
            </a:r>
            <a:r>
              <a:rPr lang="ru-RU" sz="1000" spc="-1" dirty="0" err="1" smtClean="0">
                <a:solidFill>
                  <a:srgbClr val="000000"/>
                </a:solidFill>
                <a:latin typeface="Times New Roman"/>
                <a:ea typeface="Verdana"/>
              </a:rPr>
              <a:t>Домофонные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 панели «</a:t>
            </a:r>
            <a:r>
              <a:rPr lang="en-US" sz="1000" spc="-1" dirty="0" err="1" smtClean="0">
                <a:solidFill>
                  <a:srgbClr val="000000"/>
                </a:solidFill>
                <a:latin typeface="Times New Roman"/>
                <a:ea typeface="Verdana"/>
              </a:rPr>
              <a:t>Beward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Verdana"/>
              </a:rPr>
              <a:t>» 2 шт. устанавливаются за счет жильцов сумма панелей составит 60 000р.</a:t>
            </a:r>
            <a:endParaRPr lang="ru-RU" sz="1000" strike="noStrike" spc="-1" dirty="0" smtClean="0">
              <a:solidFill>
                <a:srgbClr val="000000"/>
              </a:solidFill>
              <a:latin typeface="Times New Roman"/>
              <a:ea typeface="Verdana"/>
            </a:endParaRPr>
          </a:p>
          <a:p>
            <a:pPr algn="just">
              <a:lnSpc>
                <a:spcPct val="100000"/>
              </a:lnSpc>
            </a:pP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Тарифные планы для новых абонентов:</a:t>
            </a:r>
          </a:p>
          <a:p>
            <a:pPr algn="just">
              <a:lnSpc>
                <a:spcPct val="100000"/>
              </a:lnSpc>
            </a:pP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15 рублей/мес.</a:t>
            </a:r>
          </a:p>
          <a:p>
            <a:pPr algn="just">
              <a:lnSpc>
                <a:spcPct val="100000"/>
              </a:lnSpc>
            </a:pP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Управление доступом в подъезд:</a:t>
            </a:r>
          </a:p>
          <a:p>
            <a:pPr algn="just">
              <a:lnSpc>
                <a:spcPct val="100000"/>
              </a:lnSpc>
            </a:pP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Электронные ключи</a:t>
            </a:r>
          </a:p>
          <a:p>
            <a:pPr algn="just">
              <a:lnSpc>
                <a:spcPct val="100000"/>
              </a:lnSpc>
            </a:pP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Verdana"/>
              </a:rPr>
              <a:t>59 ₽ /</a:t>
            </a:r>
            <a:r>
              <a:rPr lang="ru-RU" sz="1000" strike="noStrike" spc="-1" dirty="0" err="1" smtClean="0">
                <a:solidFill>
                  <a:srgbClr val="000000"/>
                </a:solidFill>
                <a:latin typeface="Times New Roman"/>
                <a:ea typeface="Verdana"/>
              </a:rPr>
              <a:t>мес</a:t>
            </a:r>
            <a:endParaRPr lang="ru-RU" sz="1000" strike="noStrike" spc="-1" dirty="0" smtClean="0">
              <a:solidFill>
                <a:srgbClr val="000000"/>
              </a:solidFill>
              <a:latin typeface="Times New Roman"/>
              <a:ea typeface="Verdana"/>
            </a:endParaRPr>
          </a:p>
          <a:p>
            <a:pPr algn="just">
              <a:lnSpc>
                <a:spcPct val="100000"/>
              </a:lnSpc>
            </a:pPr>
            <a:endParaRPr lang="ru-RU" sz="1000" strike="noStrike" spc="-1" dirty="0" smtClean="0">
              <a:solidFill>
                <a:srgbClr val="000000"/>
              </a:solidFill>
              <a:latin typeface="Times New Roman"/>
              <a:ea typeface="Verdana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latin typeface="Arial"/>
            </a:endParaRPr>
          </a:p>
        </p:txBody>
      </p:sp>
      <p:sp>
        <p:nvSpPr>
          <p:cNvPr id="48" name="CustomShape 10"/>
          <p:cNvSpPr/>
          <p:nvPr/>
        </p:nvSpPr>
        <p:spPr>
          <a:xfrm>
            <a:off x="7056000" y="2880000"/>
            <a:ext cx="177480" cy="34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11"/>
          <p:cNvSpPr/>
          <p:nvPr/>
        </p:nvSpPr>
        <p:spPr>
          <a:xfrm>
            <a:off x="3600000" y="4896000"/>
            <a:ext cx="177480" cy="34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расположения камер:</a:t>
            </a:r>
            <a:br>
              <a:rPr lang="ru-RU" dirty="0" smtClean="0"/>
            </a:br>
            <a:r>
              <a:rPr lang="ru-RU" sz="800" dirty="0"/>
              <a:t> </a:t>
            </a: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800" dirty="0"/>
              <a:t/>
            </a:r>
            <a:br>
              <a:rPr lang="ru-RU" sz="800" dirty="0"/>
            </a:br>
            <a:r>
              <a:rPr lang="ru-RU" sz="800" dirty="0" smtClean="0"/>
              <a:t>* </a:t>
            </a:r>
            <a:r>
              <a:rPr lang="ru-RU" sz="800" dirty="0"/>
              <a:t>Сумма </a:t>
            </a:r>
            <a:r>
              <a:rPr lang="ru-RU" sz="800" dirty="0" smtClean="0"/>
              <a:t>и количество камер предварительны посчитаны </a:t>
            </a:r>
            <a:r>
              <a:rPr lang="ru-RU" sz="800" dirty="0"/>
              <a:t>по результатам обследования дома </a:t>
            </a:r>
            <a:r>
              <a:rPr lang="ru-RU" sz="800" dirty="0" smtClean="0"/>
              <a:t>включают максимальное </a:t>
            </a:r>
            <a:r>
              <a:rPr lang="ru-RU" sz="800" dirty="0"/>
              <a:t>количество устанавливаемых камер на периметр дома, в т.ч. камеру распознавания номерных знаков автомобилей</a:t>
            </a:r>
            <a:r>
              <a:rPr lang="ru-RU" sz="800" dirty="0" smtClean="0"/>
              <a:t>. Возможны изменения расположения ракурсов  по согласованию с советом дома и управляющей компанией после проведения положительного голосования.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photo_2022-06-27_15-43-2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453" y="2159992"/>
            <a:ext cx="6912768" cy="61206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7713</TotalTime>
  <Words>298</Words>
  <Application>Microsoft Office PowerPoint</Application>
  <PresentationFormat>Произвольный</PresentationFormat>
  <Paragraphs>51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Arial</vt:lpstr>
      <vt:lpstr>Calibri</vt:lpstr>
      <vt:lpstr>Century Schoolbook L</vt:lpstr>
      <vt:lpstr>DejaVu Sans</vt:lpstr>
      <vt:lpstr>Symbol</vt:lpstr>
      <vt:lpstr>Times New Roman</vt:lpstr>
      <vt:lpstr>Verdana</vt:lpstr>
      <vt:lpstr>Wingdings</vt:lpstr>
      <vt:lpstr>Office Theme</vt:lpstr>
      <vt:lpstr>Презентация PowerPoint</vt:lpstr>
      <vt:lpstr>Схема расположения камер:    * Сумма и количество камер предварительны посчитаны по результатам обследования дома включают максимальное количество устанавливаемых камер на периметр дома, в т.ч. камеру распознавания номерных знаков автомобилей. Возможны изменения расположения ракурсов  по согласованию с советом дома и управляющей компанией после проведения положительного голосования.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Гладких Алена Александровна</cp:lastModifiedBy>
  <cp:revision>193</cp:revision>
  <dcterms:created xsi:type="dcterms:W3CDTF">2018-05-18T10:37:43Z</dcterms:created>
  <dcterms:modified xsi:type="dcterms:W3CDTF">2022-06-28T08:24:03Z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Произвольный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1</vt:i4>
  </property>
</Properties>
</file>