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321" r:id="rId5"/>
    <p:sldId id="324" r:id="rId6"/>
    <p:sldId id="265" r:id="rId7"/>
    <p:sldId id="325" r:id="rId8"/>
    <p:sldId id="270" r:id="rId9"/>
    <p:sldId id="326" r:id="rId10"/>
    <p:sldId id="299" r:id="rId11"/>
    <p:sldId id="323" r:id="rId12"/>
    <p:sldId id="267" r:id="rId13"/>
    <p:sldId id="271" r:id="rId14"/>
    <p:sldId id="315" r:id="rId15"/>
    <p:sldId id="317" r:id="rId16"/>
    <p:sldId id="327" r:id="rId17"/>
    <p:sldId id="319" r:id="rId18"/>
    <p:sldId id="320" r:id="rId19"/>
    <p:sldId id="262" r:id="rId20"/>
    <p:sldId id="263" r:id="rId21"/>
    <p:sldId id="273" r:id="rId22"/>
    <p:sldId id="274" r:id="rId23"/>
    <p:sldId id="300" r:id="rId24"/>
    <p:sldId id="301" r:id="rId25"/>
    <p:sldId id="302" r:id="rId26"/>
    <p:sldId id="313" r:id="rId27"/>
  </p:sldIdLst>
  <p:sldSz cx="12090400" cy="6794500"/>
  <p:notesSz cx="12090400" cy="6794500"/>
  <p:embeddedFontLst>
    <p:embeddedFont>
      <p:font typeface="Abadi" panose="020B0604020104020204" pitchFamily="34" charset="0"/>
      <p:regular r:id="rId28"/>
    </p:embeddedFont>
    <p:embeddedFont>
      <p:font typeface="AEPPRK+BrutalType-Light" panose="020B0604020202020204"/>
      <p:regular r:id="rId29"/>
    </p:embeddedFont>
    <p:embeddedFont>
      <p:font typeface="BRTROV+BrutalType" panose="020B0604020202020204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EDVQTM+BrutalType-Medium" panose="020B0604020202020204"/>
      <p:regular r:id="rId37"/>
    </p:embeddedFont>
    <p:embeddedFont>
      <p:font typeface="EJEIOE+BrutalType-Bold" panose="020B0604020202020204"/>
      <p:regular r:id="rId38"/>
    </p:embeddedFont>
    <p:embeddedFont>
      <p:font typeface="GTBGPU+BrutalType-Black" panose="020B0604020202020204"/>
      <p:regular r:id="rId39"/>
    </p:embeddedFont>
    <p:embeddedFont>
      <p:font typeface="ISOCPE+BrutalType-ExtraBold" panose="020B0604020202020204"/>
      <p:regular r:id="rId40"/>
    </p:embeddedFont>
    <p:embeddedFont>
      <p:font typeface="JRDNBJ+BrutalType-Bold" panose="020B0604020202020204"/>
      <p:regular r:id="rId41"/>
    </p:embeddedFont>
    <p:embeddedFont>
      <p:font typeface="NLKRTI+BrutalType" panose="020B0604020202020204"/>
      <p:regular r:id="rId42"/>
    </p:embeddedFont>
    <p:embeddedFont>
      <p:font typeface="OIQACM+BrutalType-Medium" panose="020B0604020202020204"/>
      <p:regular r:id="rId43"/>
    </p:embeddedFont>
    <p:embeddedFont>
      <p:font typeface="QDMDEW+Wingdings2" panose="020B0604020202020204" charset="2"/>
      <p:regular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  <p:embeddedFont>
      <p:font typeface="WINSMJ+BrutalType-Light" panose="020B0604020202020204"/>
      <p:regular r:id="rId5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72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476156"/>
          </a:xfrm>
        </p:spPr>
        <p:txBody>
          <a:bodyPr lIns="0" tIns="0" rIns="0" bIns="0"/>
          <a:lstStyle>
            <a:lvl1pPr>
              <a:defRPr sz="3094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37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0.png"/><Relationship Id="rId3" Type="http://schemas.openxmlformats.org/officeDocument/2006/relationships/image" Target="../media/image56.png"/><Relationship Id="rId21" Type="http://schemas.openxmlformats.org/officeDocument/2006/relationships/hyperlink" Target="mailto:frp10@bk.ru" TargetMode="Externa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69.png"/><Relationship Id="rId2" Type="http://schemas.openxmlformats.org/officeDocument/2006/relationships/image" Target="../media/image55.png"/><Relationship Id="rId16" Type="http://schemas.openxmlformats.org/officeDocument/2006/relationships/image" Target="../media/image5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"/>
          <p:cNvSpPr/>
          <p:nvPr/>
        </p:nvSpPr>
        <p:spPr>
          <a:xfrm>
            <a:off x="4714875" y="6325133"/>
            <a:ext cx="897890" cy="469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555478" y="6325133"/>
            <a:ext cx="897890" cy="469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28933" y="6325132"/>
            <a:ext cx="561467" cy="469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4847" y="5351721"/>
            <a:ext cx="897928" cy="897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8280" y="5351721"/>
            <a:ext cx="897928" cy="897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8933" y="5351678"/>
            <a:ext cx="561467" cy="898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1657" y="4940782"/>
            <a:ext cx="3818291" cy="18537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83687"/>
            <a:ext cx="4639342" cy="55108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4847" y="0"/>
            <a:ext cx="7375553" cy="38543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55478" y="0"/>
            <a:ext cx="897890" cy="4090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65869" y="3479476"/>
            <a:ext cx="6660260" cy="95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Фонд развития промышленности Республики Карелия</a:t>
            </a:r>
            <a:endParaRPr sz="3100" dirty="0">
              <a:solidFill>
                <a:srgbClr val="000000"/>
              </a:solidFill>
              <a:latin typeface="JRDNBJ+BrutalType-Bold"/>
              <a:cs typeface="JRDNBJ+BrutalType-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65869" y="4434481"/>
            <a:ext cx="6444539" cy="28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LKRTI+BrutalType"/>
                <a:cs typeface="NLKRTI+BrutalType"/>
              </a:rPr>
              <a:t>Возможности финансирования и </a:t>
            </a:r>
            <a:r>
              <a:rPr lang="ru-RU" sz="1900" dirty="0">
                <a:solidFill>
                  <a:srgbClr val="000000"/>
                </a:solidFill>
                <a:latin typeface="NLKRTI+BrutalType"/>
                <a:cs typeface="NLKRTI+BrutalType"/>
              </a:rPr>
              <a:t>поддержки</a:t>
            </a:r>
            <a:r>
              <a:rPr sz="1900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NLKRTI+BrutalType"/>
                <a:cs typeface="NLKRTI+BrutalType"/>
              </a:rPr>
              <a:t>проектов</a:t>
            </a:r>
            <a:endParaRPr sz="1900" dirty="0">
              <a:solidFill>
                <a:srgbClr val="000000"/>
              </a:solidFill>
              <a:latin typeface="NLKRTI+BrutalType"/>
              <a:cs typeface="NLKRTI+BrutalType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A07333-0C8B-424E-B9F4-2B29689AE7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584" y="84882"/>
            <a:ext cx="3672408" cy="1235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746808" y="2801261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46808" y="1448436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847" y="1101970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825" y="272587"/>
            <a:ext cx="9800844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Проекты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лесной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промышленности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0327" y="1536463"/>
            <a:ext cx="6354050" cy="24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1. Разработка нового продукта/технологии, включая: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10%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300" spc="-72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0327" y="1942889"/>
            <a:ext cx="4225912" cy="2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Опытно-конструкторские и опытно-технологические работы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0327" y="2184151"/>
            <a:ext cx="6819442" cy="44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Технические, производственно-технологические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тестирования и испытания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Приобретение расходных материалов для мероприятий по разработке нового</a:t>
            </a:r>
            <a:r>
              <a:rPr sz="1100" spc="-6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продукта/технологии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0327" y="2882663"/>
            <a:ext cx="3265690" cy="24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Инжиниринг</a:t>
            </a:r>
            <a:r>
              <a:rPr sz="1300" spc="-39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10%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300" spc="-72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0327" y="3289470"/>
            <a:ext cx="5348922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в собственность промышленного оборудования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89427" y="3379374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4001" y="337937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9427" y="5030573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4001" y="5030573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3222" y="424687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3222" y="2736069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4005" y="4825188"/>
            <a:ext cx="1551990" cy="540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3997" y="3577046"/>
            <a:ext cx="3089999" cy="540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855" y="1003521"/>
            <a:ext cx="660704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1855" y="108720"/>
            <a:ext cx="10655921" cy="80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Приобретение промышленной </a:t>
            </a:r>
          </a:p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техники и  оборудования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2207" y="1417489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57999" y="1237277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361" y="1892030"/>
            <a:ext cx="372013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46990">
              <a:lnSpc>
                <a:spcPct val="100000"/>
              </a:lnSpc>
            </a:pP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Программа</a:t>
            </a:r>
            <a:r>
              <a:rPr lang="ru-RU" sz="1400" spc="-8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направлена</a:t>
            </a:r>
            <a:r>
              <a:rPr lang="ru-RU" sz="1400" spc="-1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на</a:t>
            </a:r>
            <a:r>
              <a:rPr lang="ru-RU" sz="1400" spc="-11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поддержку</a:t>
            </a:r>
            <a:r>
              <a:rPr lang="ru-RU" sz="1400" spc="-10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технологического </a:t>
            </a:r>
            <a:r>
              <a:rPr lang="ru-RU" sz="1400" spc="-48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пе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ев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оор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уж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ен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я</a:t>
            </a:r>
            <a:r>
              <a:rPr lang="ru-RU" sz="1400" spc="-11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и</a:t>
            </a:r>
            <a:r>
              <a:rPr lang="ru-RU" sz="1400" spc="-9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м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о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де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н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и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зац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ю</a:t>
            </a:r>
            <a:r>
              <a:rPr lang="ru-RU" sz="1400" spc="-7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рои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з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в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о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дс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т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в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а 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ро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м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ы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ш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ленн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ы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х</a:t>
            </a:r>
            <a:r>
              <a:rPr lang="ru-RU" sz="1400" spc="-11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едп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рияти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й 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763996" y="1642356"/>
            <a:ext cx="1754695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770717" y="1598729"/>
            <a:ext cx="238070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%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  <a:cs typeface="JRDNBJ+BrutalType-Bold"/>
              </a:rPr>
              <a:t>при банковской гарантии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%</a:t>
            </a: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  <a:cs typeface="JRDNBJ+BrutalType-Bold"/>
              </a:rPr>
              <a:t>в остальных случаях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71238" y="2819276"/>
            <a:ext cx="1797291" cy="1313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8" marR="0">
              <a:lnSpc>
                <a:spcPts val="1583"/>
              </a:lnSpc>
              <a:spcBef>
                <a:spcPts val="6823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277448" y="2838044"/>
            <a:ext cx="2512009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не требуется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3751" y="3206998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057033" y="3700453"/>
            <a:ext cx="192798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лет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73224" y="3584165"/>
            <a:ext cx="3002754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5–</a:t>
            </a: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2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53764" y="4460255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72207" y="4813296"/>
            <a:ext cx="1446834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lang="ru-RU" sz="3350" spc="188" dirty="0">
                <a:solidFill>
                  <a:srgbClr val="000000"/>
                </a:solidFill>
                <a:latin typeface="NLKRTI+BrutalType"/>
                <a:cs typeface="AEPPRK+BrutalType-Light"/>
              </a:rPr>
              <a:t>5</a:t>
            </a:r>
            <a:r>
              <a:rPr lang="ru-RU"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  <a:endParaRPr sz="25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57993" y="4453491"/>
            <a:ext cx="1380248" cy="429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Общий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бюджет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проекта: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056984" y="4533692"/>
            <a:ext cx="1303019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C69E8E8-E1D3-4D2D-AC7D-E16CFE59D7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8493" y="115424"/>
            <a:ext cx="3333741" cy="11218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FFA881-F775-4760-8EE2-66067D8B90AC}"/>
              </a:ext>
            </a:extLst>
          </p:cNvPr>
          <p:cNvSpPr txBox="1"/>
          <p:nvPr/>
        </p:nvSpPr>
        <p:spPr>
          <a:xfrm>
            <a:off x="6526807" y="1948930"/>
            <a:ext cx="43633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000000"/>
                </a:solidFill>
                <a:latin typeface="AEPPRK+BrutalType-Light"/>
              </a:rPr>
              <a:t>Для заемщиков, имеющих статус резидентов Арктической зоны Российской Федерации: </a:t>
            </a:r>
            <a:endParaRPr lang="ru-RU" sz="1200" b="1" i="1" dirty="0">
              <a:solidFill>
                <a:srgbClr val="000000"/>
              </a:solidFill>
              <a:latin typeface="AEPPRK+BrutalType-Light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60D7ED1A-E7BC-4FA4-96F3-D3ED8AD7D1DA}"/>
              </a:ext>
            </a:extLst>
          </p:cNvPr>
          <p:cNvSpPr txBox="1"/>
          <p:nvPr/>
        </p:nvSpPr>
        <p:spPr>
          <a:xfrm>
            <a:off x="7770717" y="2329751"/>
            <a:ext cx="238070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%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  <a:cs typeface="JRDNBJ+BrutalType-Bold"/>
              </a:rPr>
              <a:t>при банковской гарантии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%</a:t>
            </a: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  <a:cs typeface="JRDNBJ+BrutalType-Bold"/>
              </a:rPr>
              <a:t>в остальных случаях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4600" y="1448437"/>
            <a:ext cx="10315395" cy="110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приобретения промышленными предприятиями техники и (или) оборудования:</a:t>
            </a:r>
          </a:p>
          <a:p>
            <a:r>
              <a:rPr lang="ru-RU" b="1" dirty="0"/>
              <a:t> - общего назначения </a:t>
            </a:r>
            <a:r>
              <a:rPr lang="ru-RU" dirty="0"/>
              <a:t>(т. е. не связанных с каким-либо отдельным проектом по выпуску определенной продукции, но необходимых для промышленного производства в целом (универсальные станки, энергетическое оборудование и т. п.))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33233" y="942301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8906" y="132656"/>
            <a:ext cx="9952736" cy="80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Приобретение промышленной техники и оборудования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14" name="object 1">
            <a:extLst>
              <a:ext uri="{FF2B5EF4-FFF2-40B4-BE49-F238E27FC236}">
                <a16:creationId xmlns:a16="http://schemas.microsoft.com/office/drawing/2014/main" id="{E0513C75-3ED8-49A4-870D-970E6F71883B}"/>
              </a:ext>
            </a:extLst>
          </p:cNvPr>
          <p:cNvSpPr/>
          <p:nvPr/>
        </p:nvSpPr>
        <p:spPr>
          <a:xfrm>
            <a:off x="663585" y="3062569"/>
            <a:ext cx="10307762" cy="27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- специализированного </a:t>
            </a:r>
            <a:r>
              <a:rPr lang="ru-RU" dirty="0"/>
              <a:t>т. е. ориентированного на производство конкретного продукта</a:t>
            </a:r>
            <a:endParaRPr dirty="0"/>
          </a:p>
        </p:txBody>
      </p:sp>
      <p:sp>
        <p:nvSpPr>
          <p:cNvPr id="15" name="object 1">
            <a:extLst>
              <a:ext uri="{FF2B5EF4-FFF2-40B4-BE49-F238E27FC236}">
                <a16:creationId xmlns:a16="http://schemas.microsoft.com/office/drawing/2014/main" id="{F2F584CC-09CA-41A8-8E5E-34605F288CD0}"/>
              </a:ext>
            </a:extLst>
          </p:cNvPr>
          <p:cNvSpPr/>
          <p:nvPr/>
        </p:nvSpPr>
        <p:spPr>
          <a:xfrm>
            <a:off x="623770" y="3757290"/>
            <a:ext cx="10213187" cy="110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- оплата сопутствующих работ, услуг, имущественных прав </a:t>
            </a:r>
            <a:r>
              <a:rPr lang="ru-RU" dirty="0"/>
              <a:t>(доставка приобретаемой техники и (или) оборудования, монтаж, пуско-наладочные работы, приобретение управляющего программного обеспечения и т. д.), если они предусмотрены договором о приобретении соответствующей техники и (или) оборудования и необходимы для их эксплуатации.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89427" y="3363504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4001" y="336350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732" y="5365726"/>
            <a:ext cx="353695" cy="353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6445" y="6288130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00084" y="6293018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9427" y="4998828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4001" y="4998828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9427" y="4037534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4001" y="403753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9427" y="2297324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64001" y="229732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005" y="4297158"/>
            <a:ext cx="1551990" cy="540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3997" y="3223782"/>
            <a:ext cx="3089999" cy="540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7855" y="272551"/>
            <a:ext cx="7847585" cy="395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 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Промышленные об</a:t>
            </a:r>
            <a:r>
              <a:rPr lang="ru-RU" sz="2600" b="1" dirty="0">
                <a:solidFill>
                  <a:srgbClr val="000000"/>
                </a:solidFill>
                <a:latin typeface="ISOCPE+BrutalType-ExtraBold"/>
              </a:rPr>
              <a:t>ъ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екты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53764" y="1224055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57999" y="1237264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958023" y="1741778"/>
            <a:ext cx="1754696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816924" y="1654089"/>
            <a:ext cx="2308941" cy="183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5% годовых </a:t>
            </a:r>
            <a:r>
              <a:rPr lang="ru-RU" sz="1050" dirty="0">
                <a:solidFill>
                  <a:srgbClr val="000000"/>
                </a:solidFill>
                <a:latin typeface="AEPPRK+BrutalType-Light"/>
              </a:rPr>
              <a:t>базовая</a:t>
            </a:r>
            <a:r>
              <a:rPr lang="ru-RU" sz="1200" b="1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AEPPRK+BrutalType-Light"/>
              </a:rPr>
              <a:t>ставка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9700" y="1536270"/>
            <a:ext cx="4363372" cy="854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1"/>
              </a:lnSpc>
            </a:pP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Программа</a:t>
            </a:r>
            <a:r>
              <a:rPr lang="ru-RU" sz="1400" spc="-8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направленна</a:t>
            </a:r>
            <a:r>
              <a:rPr lang="ru-RU" sz="1400" spc="-1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на финансирование проектов связанных со строительством и (или) реконструкцией объектов недвижимого имущества производственного назначения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57995" y="2470632"/>
            <a:ext cx="1797307" cy="130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0" marR="0">
              <a:lnSpc>
                <a:spcPts val="1583"/>
              </a:lnSpc>
              <a:spcBef>
                <a:spcPts val="681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057083" y="2471872"/>
            <a:ext cx="2512009" cy="754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20%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проекта,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том числе за счет собственных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средств, средств частных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инвесторов или банков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53777" y="2853754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73211" y="3230934"/>
            <a:ext cx="3004006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5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–</a:t>
            </a:r>
            <a:r>
              <a:rPr lang="ru-RU" sz="3300" dirty="0">
                <a:solidFill>
                  <a:srgbClr val="000000"/>
                </a:solidFill>
                <a:latin typeface="BRTROV+BrutalType"/>
                <a:cs typeface="NLKRTI+BrutalType"/>
              </a:rPr>
              <a:t>2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057034" y="3539386"/>
            <a:ext cx="192798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 err="1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лет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53777" y="3932250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72207" y="4285267"/>
            <a:ext cx="1468005" cy="54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3350" dirty="0">
                <a:solidFill>
                  <a:srgbClr val="000000"/>
                </a:solidFill>
                <a:latin typeface="BRTROV+BrutalType"/>
                <a:cs typeface="BRTROV+BrutalType"/>
              </a:rPr>
              <a:t>5</a:t>
            </a:r>
            <a:r>
              <a:rPr sz="335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768707" y="5187132"/>
            <a:ext cx="377700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lang="ru-RU" sz="1400" dirty="0"/>
              <a:t>Наличие проектно-сметной документации, которая прошла государственную или частную экспертизу в соответствии с законодательством Российской Федерации</a:t>
            </a:r>
            <a:endParaRPr lang="ru-RU" sz="14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45200" y="4327089"/>
            <a:ext cx="1380248" cy="429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Общий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бюджет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проекта: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057027" y="4421378"/>
            <a:ext cx="1395526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6,25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1035470E-6226-4AB7-B912-1FE47EEF4534}"/>
              </a:ext>
            </a:extLst>
          </p:cNvPr>
          <p:cNvSpPr txBox="1"/>
          <p:nvPr/>
        </p:nvSpPr>
        <p:spPr>
          <a:xfrm>
            <a:off x="6045200" y="5365726"/>
            <a:ext cx="1380248" cy="40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Обязательное условие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: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4A058FC-C22B-48F5-AFD2-20831E0C93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995" y="72166"/>
            <a:ext cx="3333741" cy="1121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A3B03-CE3B-4629-99B3-DFB82EE85023}"/>
              </a:ext>
            </a:extLst>
          </p:cNvPr>
          <p:cNvSpPr txBox="1"/>
          <p:nvPr/>
        </p:nvSpPr>
        <p:spPr>
          <a:xfrm>
            <a:off x="7716072" y="1817816"/>
            <a:ext cx="43633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JRDNBJ+BrutalType-Bold"/>
              </a:rPr>
              <a:t>3 % годовых - </a:t>
            </a:r>
            <a:r>
              <a:rPr lang="ru-RU" sz="1050" dirty="0">
                <a:solidFill>
                  <a:srgbClr val="000000"/>
                </a:solidFill>
                <a:latin typeface="AEPPRK+BrutalType-Light"/>
              </a:rPr>
              <a:t>Для заемщиков, имеющих статус резидентов Арктической зоны Российской Федерации</a:t>
            </a:r>
            <a:endParaRPr lang="ru-RU" sz="1200" dirty="0">
              <a:solidFill>
                <a:srgbClr val="000000"/>
              </a:solidFill>
              <a:latin typeface="AEPPRK+BrutalType-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6808" y="1448437"/>
            <a:ext cx="10213187" cy="2356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строительства и (или) реконструкции объектов недвижимого имущества производственного назначения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т.ч. объектов транспортной, энергетической, коммунальной, социальной, цифровой инфраструктур, необходимых для реализации проекта, проектная документация которых прошла государственную или частную экспертизу в соответствии с законодательством Российской Федерации: услуги по строительству и (или) реконструкции, приобретение расходных материалов и оборудования, необходимых для строительства и (или) реконструкции, а также ввода в эксплуатацию объекта недвижимого имущества, доставка указанных выше материалов и оборудования и т. д.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798" y="272618"/>
            <a:ext cx="11088001" cy="395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Промышленные об</a:t>
            </a:r>
            <a:r>
              <a:rPr lang="ru-RU" sz="2600" b="1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ъ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екты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39959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2">
            <a:extLst>
              <a:ext uri="{FF2B5EF4-FFF2-40B4-BE49-F238E27FC236}">
                <a16:creationId xmlns:a16="http://schemas.microsoft.com/office/drawing/2014/main" id="{95D19207-85F8-4857-8347-84CFA7412980}"/>
              </a:ext>
            </a:extLst>
          </p:cNvPr>
          <p:cNvSpPr/>
          <p:nvPr/>
        </p:nvSpPr>
        <p:spPr>
          <a:xfrm>
            <a:off x="9107393" y="4415528"/>
            <a:ext cx="2224957" cy="44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5759" y="255048"/>
            <a:ext cx="10182877" cy="420853"/>
          </a:xfrm>
          <a:prstGeom prst="rect">
            <a:avLst/>
          </a:prstGeom>
        </p:spPr>
        <p:txBody>
          <a:bodyPr vert="horz" wrap="square" lIns="0" tIns="12676" rIns="0" bIns="0" rtlCol="0">
            <a:spAutoFit/>
          </a:bodyPr>
          <a:lstStyle/>
          <a:p>
            <a:pPr marL="12676">
              <a:spcBef>
                <a:spcPts val="100"/>
              </a:spcBef>
            </a:pPr>
            <a:r>
              <a:rPr lang="ru-RU" sz="2595" spc="-95" dirty="0"/>
              <a:t>Программа «Бизнес-оборот»</a:t>
            </a:r>
            <a:endParaRPr sz="2595" dirty="0"/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B126D3F2-C5B4-4464-AABE-7E528220C113}"/>
              </a:ext>
            </a:extLst>
          </p:cNvPr>
          <p:cNvSpPr txBox="1"/>
          <p:nvPr/>
        </p:nvSpPr>
        <p:spPr>
          <a:xfrm>
            <a:off x="-219496" y="2903800"/>
            <a:ext cx="5180452" cy="711686"/>
          </a:xfrm>
          <a:prstGeom prst="rect">
            <a:avLst/>
          </a:prstGeom>
        </p:spPr>
        <p:txBody>
          <a:bodyPr vert="horz" wrap="square" lIns="0" tIns="12676" rIns="0" bIns="0" rtlCol="0">
            <a:spAutoFit/>
          </a:bodyPr>
          <a:lstStyle/>
          <a:p>
            <a:pPr algn="just">
              <a:tabLst>
                <a:tab pos="190138" algn="l"/>
              </a:tabLst>
            </a:pPr>
            <a:r>
              <a:rPr lang="ru-RU" sz="1597" b="1" dirty="0">
                <a:latin typeface="Verdana"/>
                <a:cs typeface="Verdana"/>
              </a:rPr>
              <a:t>      </a:t>
            </a:r>
          </a:p>
          <a:p>
            <a:pPr algn="just">
              <a:tabLst>
                <a:tab pos="190138" algn="l"/>
              </a:tabLst>
            </a:pPr>
            <a:endParaRPr sz="1597" dirty="0">
              <a:latin typeface="Verdana"/>
              <a:cs typeface="Verdana"/>
            </a:endParaRPr>
          </a:p>
          <a:p>
            <a:pPr marL="285207" indent="-285207">
              <a:buFont typeface="Wingdings" panose="05000000000000000000" pitchFamily="2" charset="2"/>
              <a:buChar char="§"/>
            </a:pPr>
            <a:endParaRPr lang="ru-RU" sz="1347" dirty="0">
              <a:latin typeface="Verdana"/>
              <a:cs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1CCFC2-B502-41CB-8E26-271E270F4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512" y="68784"/>
            <a:ext cx="3071976" cy="1033765"/>
          </a:xfrm>
          <a:prstGeom prst="rect">
            <a:avLst/>
          </a:prstGeom>
        </p:spPr>
      </p:pic>
      <p:sp>
        <p:nvSpPr>
          <p:cNvPr id="10" name="object 1">
            <a:extLst>
              <a:ext uri="{FF2B5EF4-FFF2-40B4-BE49-F238E27FC236}">
                <a16:creationId xmlns:a16="http://schemas.microsoft.com/office/drawing/2014/main" id="{E4C4053A-DD0C-4C61-ACA9-301620E5EB50}"/>
              </a:ext>
            </a:extLst>
          </p:cNvPr>
          <p:cNvSpPr/>
          <p:nvPr/>
        </p:nvSpPr>
        <p:spPr>
          <a:xfrm>
            <a:off x="6150729" y="1132856"/>
            <a:ext cx="5582594" cy="416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11" name="object 20">
            <a:extLst>
              <a:ext uri="{FF2B5EF4-FFF2-40B4-BE49-F238E27FC236}">
                <a16:creationId xmlns:a16="http://schemas.microsoft.com/office/drawing/2014/main" id="{20FDACAC-39FC-4196-9521-A5BCFF78B80D}"/>
              </a:ext>
            </a:extLst>
          </p:cNvPr>
          <p:cNvSpPr txBox="1"/>
          <p:nvPr/>
        </p:nvSpPr>
        <p:spPr>
          <a:xfrm>
            <a:off x="6348743" y="1217351"/>
            <a:ext cx="1620741" cy="243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4"/>
              </a:lnSpc>
            </a:pPr>
            <a:r>
              <a:rPr sz="1597" b="1" dirty="0">
                <a:solidFill>
                  <a:srgbClr val="000000"/>
                </a:solidFill>
                <a:latin typeface="JRDNBJ+BrutalType-Bold"/>
              </a:rPr>
              <a:t>Условия </a:t>
            </a:r>
            <a:r>
              <a:rPr sz="1597" b="1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займа</a:t>
            </a: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30536631-F528-43E8-B854-225C0B2975FD}"/>
              </a:ext>
            </a:extLst>
          </p:cNvPr>
          <p:cNvSpPr txBox="1"/>
          <p:nvPr/>
        </p:nvSpPr>
        <p:spPr>
          <a:xfrm>
            <a:off x="6358684" y="2848087"/>
            <a:ext cx="1703627" cy="413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lang="ru-RU" sz="16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</a:p>
          <a:p>
            <a:pPr>
              <a:lnSpc>
                <a:spcPts val="1580"/>
              </a:lnSpc>
            </a:pPr>
            <a:r>
              <a:rPr lang="ru-RU" sz="16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6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D629AE09-3016-4DA9-8BE4-26A8D436715D}"/>
              </a:ext>
            </a:extLst>
          </p:cNvPr>
          <p:cNvSpPr/>
          <p:nvPr/>
        </p:nvSpPr>
        <p:spPr>
          <a:xfrm>
            <a:off x="9107394" y="4950898"/>
            <a:ext cx="2336140" cy="710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F3FEA19C-B230-43C6-B577-CD08B0732669}"/>
              </a:ext>
            </a:extLst>
          </p:cNvPr>
          <p:cNvSpPr txBox="1"/>
          <p:nvPr/>
        </p:nvSpPr>
        <p:spPr>
          <a:xfrm>
            <a:off x="246096" y="910532"/>
            <a:ext cx="2233869" cy="243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4"/>
              </a:lnSpc>
            </a:pPr>
            <a:r>
              <a:rPr sz="1597" b="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597" b="1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597" b="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E47B5-5B1B-4B20-8321-F433040471DE}"/>
              </a:ext>
            </a:extLst>
          </p:cNvPr>
          <p:cNvSpPr txBox="1"/>
          <p:nvPr/>
        </p:nvSpPr>
        <p:spPr>
          <a:xfrm>
            <a:off x="95314" y="1146898"/>
            <a:ext cx="52596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8726" algn="just"/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Программа направлена на пополнение оборотных средств (приобретение расходных материалов, сырья, комплектующих для выпуска продукции, оплату труда, налогов, арендную плату, коммунальных платежей).</a:t>
            </a:r>
          </a:p>
          <a:p>
            <a:pPr indent="448726" algn="just"/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28D98A3D-E236-42B8-AE1F-479710282B93}"/>
              </a:ext>
            </a:extLst>
          </p:cNvPr>
          <p:cNvSpPr/>
          <p:nvPr/>
        </p:nvSpPr>
        <p:spPr>
          <a:xfrm>
            <a:off x="246096" y="3794244"/>
            <a:ext cx="2280720" cy="489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 dirty="0"/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5CEC74A5-D586-4CF2-9425-25ADFB19FF6C}"/>
              </a:ext>
            </a:extLst>
          </p:cNvPr>
          <p:cNvSpPr/>
          <p:nvPr/>
        </p:nvSpPr>
        <p:spPr>
          <a:xfrm>
            <a:off x="3602677" y="3811560"/>
            <a:ext cx="2280720" cy="460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2F9B4A15-8D42-4305-9B2F-09ACA9546BE6}"/>
              </a:ext>
            </a:extLst>
          </p:cNvPr>
          <p:cNvSpPr/>
          <p:nvPr/>
        </p:nvSpPr>
        <p:spPr>
          <a:xfrm>
            <a:off x="7710593" y="4194857"/>
            <a:ext cx="4006603" cy="45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11028502-56ED-4689-B4F7-16FB56369184}"/>
              </a:ext>
            </a:extLst>
          </p:cNvPr>
          <p:cNvSpPr/>
          <p:nvPr/>
        </p:nvSpPr>
        <p:spPr>
          <a:xfrm flipV="1">
            <a:off x="7772104" y="2793148"/>
            <a:ext cx="4048947" cy="45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17">
            <a:extLst>
              <a:ext uri="{FF2B5EF4-FFF2-40B4-BE49-F238E27FC236}">
                <a16:creationId xmlns:a16="http://schemas.microsoft.com/office/drawing/2014/main" id="{CA398D49-3A2C-42EF-A27D-5751F32B9EDB}"/>
              </a:ext>
            </a:extLst>
          </p:cNvPr>
          <p:cNvSpPr/>
          <p:nvPr/>
        </p:nvSpPr>
        <p:spPr>
          <a:xfrm>
            <a:off x="355759" y="792708"/>
            <a:ext cx="660704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23">
            <a:extLst>
              <a:ext uri="{FF2B5EF4-FFF2-40B4-BE49-F238E27FC236}">
                <a16:creationId xmlns:a16="http://schemas.microsoft.com/office/drawing/2014/main" id="{A674447B-067B-4AE7-952F-0EEA4340A92A}"/>
              </a:ext>
            </a:extLst>
          </p:cNvPr>
          <p:cNvSpPr txBox="1"/>
          <p:nvPr/>
        </p:nvSpPr>
        <p:spPr>
          <a:xfrm>
            <a:off x="7772104" y="1596258"/>
            <a:ext cx="4222982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808787">
              <a:lnSpc>
                <a:spcPts val="1238"/>
              </a:lnSpc>
            </a:pPr>
            <a:r>
              <a:rPr lang="ru-RU" sz="12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для Заявителей, осуществляющих импорт и (или) экспорт товаров и соответствующих критериям финансовой устойчивости:</a:t>
            </a:r>
          </a:p>
          <a:p>
            <a:pPr defTabSz="808787">
              <a:lnSpc>
                <a:spcPts val="1238"/>
              </a:lnSpc>
              <a:spcAft>
                <a:spcPts val="600"/>
              </a:spcAft>
            </a:pPr>
            <a:r>
              <a:rPr lang="ru-RU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r>
              <a:rPr lang="ru-RU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 предоставлении банковской гарантии</a:t>
            </a:r>
          </a:p>
          <a:p>
            <a:pPr defTabSz="808787">
              <a:lnSpc>
                <a:spcPts val="1238"/>
              </a:lnSpc>
            </a:pPr>
            <a:r>
              <a:rPr lang="ru-RU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7% </a:t>
            </a:r>
            <a:r>
              <a:rPr lang="ru-RU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 предоставлении поручительство ФСК в объеме не менее 70% от суммы займа, поручительства учредителей (участников) Заявителя – юридического лица, владеющих долей в уставном капитале Заявителя более 25 (Двадцати пяти) процентов</a:t>
            </a:r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id="{56514611-9ADF-42CF-8286-7B8C9B843E96}"/>
              </a:ext>
            </a:extLst>
          </p:cNvPr>
          <p:cNvSpPr txBox="1"/>
          <p:nvPr/>
        </p:nvSpPr>
        <p:spPr>
          <a:xfrm>
            <a:off x="7726656" y="2864010"/>
            <a:ext cx="4190359" cy="131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808787">
              <a:lnSpc>
                <a:spcPts val="1238"/>
              </a:lnSpc>
            </a:pPr>
            <a:r>
              <a:rPr lang="ru-RU" sz="1200" b="1" u="sng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Заявителей, включенных в Перечень системообразующих организаций, и соответствующих критериям финансовой устойчивости (по Заявкам от 5 до 40 </a:t>
            </a:r>
            <a:r>
              <a:rPr lang="ru-RU" sz="1200" b="1" u="sng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млн.руб</a:t>
            </a:r>
            <a:r>
              <a:rPr lang="ru-RU" sz="1200" b="1" u="sng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.):</a:t>
            </a:r>
          </a:p>
          <a:p>
            <a:pPr defTabSz="808787">
              <a:lnSpc>
                <a:spcPts val="1238"/>
              </a:lnSpc>
              <a:spcAft>
                <a:spcPts val="600"/>
              </a:spcAft>
            </a:pPr>
            <a:r>
              <a:rPr lang="ru-RU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r>
              <a:rPr lang="ru-RU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предоставлении банковской гарантии</a:t>
            </a:r>
          </a:p>
          <a:p>
            <a:pPr defTabSz="808787">
              <a:lnSpc>
                <a:spcPts val="1238"/>
              </a:lnSpc>
            </a:pPr>
            <a:r>
              <a:rPr lang="ru-RU" sz="1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7% </a:t>
            </a:r>
            <a:r>
              <a:rPr lang="ru-RU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 предоставлении обеспечения в соответствии со Стандартом Фонда № СФ-2 на сумму,  равную или превышающую размер основного долга и подлежащих уплате за все время пользования займом процентов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406A761-884B-46E1-BB08-D600EC33BC80}"/>
              </a:ext>
            </a:extLst>
          </p:cNvPr>
          <p:cNvGrpSpPr/>
          <p:nvPr/>
        </p:nvGrpSpPr>
        <p:grpSpPr>
          <a:xfrm>
            <a:off x="179385" y="3203095"/>
            <a:ext cx="6262232" cy="3475821"/>
            <a:chOff x="179385" y="3203095"/>
            <a:chExt cx="6262232" cy="3475821"/>
          </a:xfrm>
        </p:grpSpPr>
        <p:sp>
          <p:nvSpPr>
            <p:cNvPr id="24" name="object 29">
              <a:extLst>
                <a:ext uri="{FF2B5EF4-FFF2-40B4-BE49-F238E27FC236}">
                  <a16:creationId xmlns:a16="http://schemas.microsoft.com/office/drawing/2014/main" id="{5339B082-CA16-431A-A9F0-ABEA474805B9}"/>
                </a:ext>
              </a:extLst>
            </p:cNvPr>
            <p:cNvSpPr txBox="1"/>
            <p:nvPr/>
          </p:nvSpPr>
          <p:spPr>
            <a:xfrm>
              <a:off x="332815" y="3203095"/>
              <a:ext cx="1565585" cy="2462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035"/>
                </a:lnSpc>
              </a:pPr>
              <a:r>
                <a:rPr sz="1647" spc="16" dirty="0">
                  <a:solidFill>
                    <a:srgbClr val="ADADAD"/>
                  </a:solidFill>
                  <a:latin typeface="JRDNBJ+BrutalType-Bold"/>
                  <a:cs typeface="JRDNBJ+BrutalType-Bold"/>
                </a:rPr>
                <a:t>Сумма</a:t>
              </a:r>
              <a:r>
                <a:rPr sz="1647" spc="-22" dirty="0">
                  <a:solidFill>
                    <a:srgbClr val="ADADAD"/>
                  </a:solidFill>
                  <a:latin typeface="JRDNBJ+BrutalType-Bold"/>
                  <a:cs typeface="JRDNBJ+BrutalType-Bold"/>
                </a:rPr>
                <a:t> </a:t>
              </a:r>
              <a:r>
                <a:rPr sz="1647" spc="15" dirty="0">
                  <a:solidFill>
                    <a:srgbClr val="ADADAD"/>
                  </a:solidFill>
                  <a:latin typeface="JRDNBJ+BrutalType-Bold"/>
                  <a:cs typeface="JRDNBJ+BrutalType-Bold"/>
                </a:rPr>
                <a:t>займа:</a:t>
              </a:r>
            </a:p>
          </p:txBody>
        </p:sp>
        <p:sp>
          <p:nvSpPr>
            <p:cNvPr id="25" name="object 33">
              <a:extLst>
                <a:ext uri="{FF2B5EF4-FFF2-40B4-BE49-F238E27FC236}">
                  <a16:creationId xmlns:a16="http://schemas.microsoft.com/office/drawing/2014/main" id="{0C4E0BFA-0A29-4238-B349-1CF4BE981B8B}"/>
                </a:ext>
              </a:extLst>
            </p:cNvPr>
            <p:cNvSpPr txBox="1"/>
            <p:nvPr/>
          </p:nvSpPr>
          <p:spPr>
            <a:xfrm>
              <a:off x="345028" y="3790796"/>
              <a:ext cx="2380043" cy="4607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3961"/>
                </a:lnSpc>
              </a:pPr>
              <a:r>
                <a:rPr sz="2400" dirty="0">
                  <a:solidFill>
                    <a:srgbClr val="000000"/>
                  </a:solidFill>
                  <a:latin typeface="NLKRTI+BrutalType"/>
                  <a:cs typeface="NLKRTI+BrutalType"/>
                </a:rPr>
                <a:t>5–</a:t>
              </a:r>
              <a:r>
                <a:rPr lang="ru-RU" sz="2400" dirty="0">
                  <a:solidFill>
                    <a:srgbClr val="000000"/>
                  </a:solidFill>
                  <a:latin typeface="NLKRTI+BrutalType"/>
                  <a:cs typeface="NLKRTI+BrutalType"/>
                </a:rPr>
                <a:t>2</a:t>
              </a:r>
              <a:r>
                <a:rPr sz="2400" dirty="0">
                  <a:solidFill>
                    <a:srgbClr val="000000"/>
                  </a:solidFill>
                  <a:latin typeface="NLKRTI+BrutalType"/>
                  <a:cs typeface="NLKRTI+BrutalType"/>
                </a:rPr>
                <a:t>0</a:t>
              </a:r>
              <a:r>
                <a:rPr sz="2400" spc="-77" dirty="0">
                  <a:solidFill>
                    <a:srgbClr val="000000"/>
                  </a:solidFill>
                  <a:latin typeface="NLKRTI+BrutalType"/>
                  <a:cs typeface="NLKRTI+BrutalType"/>
                </a:rPr>
                <a:t> </a:t>
              </a:r>
              <a:r>
                <a:rPr sz="2400" dirty="0" err="1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млн</a:t>
              </a:r>
              <a:r>
                <a:rPr lang="ru-RU" sz="2400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.</a:t>
              </a:r>
              <a:r>
                <a:rPr sz="2400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 </a:t>
              </a:r>
              <a:r>
                <a:rPr sz="2400" dirty="0" err="1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руб</a:t>
              </a:r>
              <a:r>
                <a:rPr sz="2400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.</a:t>
              </a:r>
              <a:r>
                <a: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8" name="object 33">
              <a:extLst>
                <a:ext uri="{FF2B5EF4-FFF2-40B4-BE49-F238E27FC236}">
                  <a16:creationId xmlns:a16="http://schemas.microsoft.com/office/drawing/2014/main" id="{0AFEB94D-0AA2-4019-9903-A0FDF95A1C11}"/>
                </a:ext>
              </a:extLst>
            </p:cNvPr>
            <p:cNvSpPr txBox="1"/>
            <p:nvPr/>
          </p:nvSpPr>
          <p:spPr>
            <a:xfrm>
              <a:off x="3736581" y="3787955"/>
              <a:ext cx="2705036" cy="4607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3961"/>
                </a:lnSpc>
              </a:pPr>
              <a:r>
                <a:rPr sz="2400" dirty="0">
                  <a:solidFill>
                    <a:srgbClr val="000000"/>
                  </a:solidFill>
                  <a:latin typeface="NLKRTI+BrutalType"/>
                  <a:cs typeface="NLKRTI+BrutalType"/>
                </a:rPr>
                <a:t>5–</a:t>
              </a:r>
              <a:r>
                <a:rPr lang="ru-RU" sz="2400" dirty="0">
                  <a:solidFill>
                    <a:srgbClr val="000000"/>
                  </a:solidFill>
                  <a:latin typeface="NLKRTI+BrutalType"/>
                  <a:cs typeface="NLKRTI+BrutalType"/>
                </a:rPr>
                <a:t> 4</a:t>
              </a:r>
              <a:r>
                <a:rPr sz="2400" dirty="0">
                  <a:solidFill>
                    <a:srgbClr val="000000"/>
                  </a:solidFill>
                  <a:latin typeface="NLKRTI+BrutalType"/>
                  <a:cs typeface="NLKRTI+BrutalType"/>
                </a:rPr>
                <a:t>0</a:t>
              </a:r>
              <a:r>
                <a:rPr lang="ru-RU" sz="2400" dirty="0">
                  <a:solidFill>
                    <a:srgbClr val="000000"/>
                  </a:solidFill>
                  <a:latin typeface="NLKRTI+BrutalType"/>
                  <a:cs typeface="NLKRTI+BrutalType"/>
                </a:rPr>
                <a:t> </a:t>
              </a:r>
              <a:r>
                <a:rPr sz="2400" dirty="0" err="1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млн</a:t>
              </a:r>
              <a:r>
                <a:rPr lang="ru-RU" sz="2400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.</a:t>
              </a:r>
              <a:r>
                <a:rPr sz="2400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 </a:t>
              </a:r>
              <a:r>
                <a:rPr sz="2400" dirty="0" err="1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руб</a:t>
              </a:r>
              <a:r>
                <a:rPr sz="2400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.</a:t>
              </a:r>
              <a:r>
                <a: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460853-6169-4F76-899C-41D326372F28}"/>
                </a:ext>
              </a:extLst>
            </p:cNvPr>
            <p:cNvSpPr txBox="1"/>
            <p:nvPr/>
          </p:nvSpPr>
          <p:spPr>
            <a:xfrm>
              <a:off x="179385" y="4415794"/>
              <a:ext cx="323629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08787"/>
              <a:r>
                <a:rPr lang="ru-RU" sz="1100" spc="-15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для Заявителей:</a:t>
              </a:r>
            </a:p>
            <a:p>
              <a:pPr algn="just" defTabSz="808787"/>
              <a:r>
                <a:rPr lang="ru-RU" sz="1100" spc="-15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1)осуществляющих импорт товаров (не менее 5% от общего объема закупа техники, оборудования, сырья, материалов, комплектующих);</a:t>
              </a:r>
            </a:p>
            <a:p>
              <a:pPr algn="just" defTabSz="808787"/>
              <a:r>
                <a:rPr lang="ru-RU" sz="1100" spc="-15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2)осуществляющих экспорт товаров (не менее 5% от общего объема выручки);</a:t>
              </a:r>
            </a:p>
            <a:p>
              <a:pPr algn="just" defTabSz="808787"/>
              <a:r>
                <a:rPr lang="ru-RU" sz="1100" spc="-15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3)осуществляющих закуп техники, оборудования, сырья, материалов, комплектующих иностранного производства у российских поставщиков, являющихся участниками внешнеторговой деятельности (не менее 5% от общего объема закупа сырья, материалов, комплектующих);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06BE395-9B5E-42E9-B5F5-481EE83D2F14}"/>
                </a:ext>
              </a:extLst>
            </p:cNvPr>
            <p:cNvSpPr txBox="1"/>
            <p:nvPr/>
          </p:nvSpPr>
          <p:spPr>
            <a:xfrm>
              <a:off x="3673598" y="4555258"/>
              <a:ext cx="220979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08787"/>
              <a:r>
                <a:rPr lang="ru-RU" sz="1100" spc="-15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для Заявителей, включенных в «Перечень системообразующих организаций, имеющих региональное значение и оказывающих, в том числе существенное влияние на занятость населения и социальную стабильность в Республике Карелия», утвержденный распоряжением Главы Республики Карелия от 2 апреля 2020 года № 199-р </a:t>
              </a:r>
            </a:p>
          </p:txBody>
        </p:sp>
      </p:grpSp>
      <p:sp>
        <p:nvSpPr>
          <p:cNvPr id="18" name="object 24">
            <a:extLst>
              <a:ext uri="{FF2B5EF4-FFF2-40B4-BE49-F238E27FC236}">
                <a16:creationId xmlns:a16="http://schemas.microsoft.com/office/drawing/2014/main" id="{3E7ECB5E-53AF-4786-8BDD-6C7E1D1B4364}"/>
              </a:ext>
            </a:extLst>
          </p:cNvPr>
          <p:cNvSpPr txBox="1"/>
          <p:nvPr/>
        </p:nvSpPr>
        <p:spPr>
          <a:xfrm>
            <a:off x="6352798" y="4927100"/>
            <a:ext cx="1793938" cy="19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">
              <a:lnSpc>
                <a:spcPts val="1580"/>
              </a:lnSpc>
              <a:spcBef>
                <a:spcPts val="6810"/>
              </a:spcBef>
            </a:pPr>
            <a:r>
              <a:rPr sz="1300" dirty="0" err="1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19" name="object 27">
            <a:extLst>
              <a:ext uri="{FF2B5EF4-FFF2-40B4-BE49-F238E27FC236}">
                <a16:creationId xmlns:a16="http://schemas.microsoft.com/office/drawing/2014/main" id="{0D3495BB-8D0D-4ED4-943B-D3B4F85108CD}"/>
              </a:ext>
            </a:extLst>
          </p:cNvPr>
          <p:cNvSpPr txBox="1"/>
          <p:nvPr/>
        </p:nvSpPr>
        <p:spPr>
          <a:xfrm>
            <a:off x="9221806" y="4984303"/>
            <a:ext cx="192439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6"/>
              </a:lnSpc>
            </a:pPr>
            <a:r>
              <a:rPr lang="ru-RU" sz="1098" spc="-17" dirty="0">
                <a:solidFill>
                  <a:srgbClr val="000000"/>
                </a:solidFill>
                <a:latin typeface="JRDNBJ+BrutalType-Bold"/>
              </a:rPr>
              <a:t>до</a:t>
            </a:r>
            <a:r>
              <a:rPr sz="1098" b="1" i="1" spc="-17" dirty="0">
                <a:solidFill>
                  <a:srgbClr val="000000"/>
                </a:solidFill>
                <a:latin typeface="JRDNBJ+BrutalType-Bold"/>
              </a:rPr>
              <a:t> </a:t>
            </a:r>
            <a:r>
              <a:rPr lang="ru-RU" sz="1098" b="1" i="1" spc="-17" dirty="0">
                <a:solidFill>
                  <a:srgbClr val="000000"/>
                </a:solidFill>
                <a:latin typeface="JRDNBJ+BrutalType-Bold"/>
              </a:rPr>
              <a:t>4  </a:t>
            </a:r>
            <a:r>
              <a:rPr lang="ru-RU" sz="1098" b="1" spc="-17" dirty="0">
                <a:solidFill>
                  <a:srgbClr val="000000"/>
                </a:solidFill>
                <a:latin typeface="JRDNBJ+BrutalType-Bold"/>
              </a:rPr>
              <a:t>месяцев </a:t>
            </a:r>
            <a:r>
              <a:rPr sz="1098" b="1" spc="-17" dirty="0">
                <a:solidFill>
                  <a:srgbClr val="000000"/>
                </a:solidFill>
                <a:latin typeface="JRDNBJ+BrutalType-Bold"/>
              </a:rPr>
              <a:t> </a:t>
            </a:r>
            <a:r>
              <a:rPr sz="1098" spc="-17" dirty="0">
                <a:solidFill>
                  <a:srgbClr val="000000"/>
                </a:solidFill>
                <a:latin typeface="JRDNBJ+BrutalType-Bold"/>
              </a:rPr>
              <a:t>освобождение</a:t>
            </a:r>
          </a:p>
          <a:p>
            <a:pPr>
              <a:lnSpc>
                <a:spcPts val="1298"/>
              </a:lnSpc>
            </a:pPr>
            <a:r>
              <a:rPr sz="1098" spc="-17" dirty="0">
                <a:solidFill>
                  <a:srgbClr val="000000"/>
                </a:solidFill>
                <a:latin typeface="JRDNBJ+BrutalType-Bold"/>
              </a:rPr>
              <a:t>от уплаты основного долга</a:t>
            </a:r>
          </a:p>
        </p:txBody>
      </p:sp>
      <p:sp>
        <p:nvSpPr>
          <p:cNvPr id="20" name="object 31">
            <a:extLst>
              <a:ext uri="{FF2B5EF4-FFF2-40B4-BE49-F238E27FC236}">
                <a16:creationId xmlns:a16="http://schemas.microsoft.com/office/drawing/2014/main" id="{34CE3D23-D4B6-4355-B52B-A87631550DF4}"/>
              </a:ext>
            </a:extLst>
          </p:cNvPr>
          <p:cNvSpPr txBox="1"/>
          <p:nvPr/>
        </p:nvSpPr>
        <p:spPr>
          <a:xfrm>
            <a:off x="6349692" y="4435320"/>
            <a:ext cx="1403815" cy="235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5"/>
              </a:lnSpc>
            </a:pPr>
            <a:r>
              <a:rPr sz="130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30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22" name="object 32">
            <a:extLst>
              <a:ext uri="{FF2B5EF4-FFF2-40B4-BE49-F238E27FC236}">
                <a16:creationId xmlns:a16="http://schemas.microsoft.com/office/drawing/2014/main" id="{AED9C7DB-0C81-4EE6-912D-81BC5CCECE14}"/>
              </a:ext>
            </a:extLst>
          </p:cNvPr>
          <p:cNvSpPr txBox="1"/>
          <p:nvPr/>
        </p:nvSpPr>
        <p:spPr>
          <a:xfrm>
            <a:off x="9218577" y="4300912"/>
            <a:ext cx="2224957" cy="447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3"/>
              </a:lnSpc>
            </a:pPr>
            <a:r>
              <a:rPr lang="ru-RU" sz="1600" spc="188" dirty="0">
                <a:solidFill>
                  <a:srgbClr val="000000"/>
                </a:solidFill>
                <a:latin typeface="AEPPRK+BrutalType-Light"/>
              </a:rPr>
              <a:t>до</a:t>
            </a:r>
            <a:r>
              <a:rPr sz="1600" spc="188" dirty="0">
                <a:solidFill>
                  <a:srgbClr val="000000"/>
                </a:solidFill>
                <a:latin typeface="AEPPRK+BrutalType-Light"/>
              </a:rPr>
              <a:t> </a:t>
            </a:r>
            <a:r>
              <a:rPr lang="ru-RU" sz="1600" spc="188" dirty="0">
                <a:solidFill>
                  <a:srgbClr val="000000"/>
                </a:solidFill>
                <a:latin typeface="AEPPRK+BrutalType-Light"/>
              </a:rPr>
              <a:t>20 месяцев</a:t>
            </a:r>
            <a:endParaRPr sz="1600" spc="188" dirty="0">
              <a:solidFill>
                <a:srgbClr val="000000"/>
              </a:solidFill>
              <a:latin typeface="AEPPRK+BrutalType-Light"/>
            </a:endParaRP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AEBF5D16-512D-4ABE-996D-77337B1E3A77}"/>
              </a:ext>
            </a:extLst>
          </p:cNvPr>
          <p:cNvSpPr/>
          <p:nvPr/>
        </p:nvSpPr>
        <p:spPr>
          <a:xfrm>
            <a:off x="6410224" y="4313589"/>
            <a:ext cx="537728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44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808" y="1448436"/>
            <a:ext cx="10338952" cy="652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974" y="1093797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1044" y="315847"/>
            <a:ext cx="11419356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b="1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Б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изнес оборот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0326" y="1536463"/>
            <a:ext cx="8993305" cy="417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 оборотных средств, а именно на цели текущей операционной деятельности по следующим направлениям: </a:t>
            </a:r>
            <a:endParaRPr sz="1300" dirty="0">
              <a:solidFill>
                <a:srgbClr val="DB052B"/>
              </a:solidFill>
              <a:latin typeface="JRDNBJ+BrutalType-Bold"/>
              <a:cs typeface="JRDNBJ+BrutalType-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0326" y="2184151"/>
            <a:ext cx="7769169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 труда (за исключением стимулирующих выплат), в том числе отчисления во внебюджетные фонды и оплату налога на доходы физических лиц (с 1 марта 2022 года);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 налогов, сборов, взносов и иных обязательных платежей в бюджет (с 1 марта 2022 года);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комплектующих для промышленного оборудования;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сырья для производственной деятельности;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расходных материалов для производственной деятельности;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 потребленной электрической энергии, тепловой энергии, расходов на водоснабжение, водоотведение (с 1 марта 2022 года);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производственных площадей (зданий, строений, сооружений, помещений, земельных участков) (с 1 марта 2022 года);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промышленного оборудования (с 1 марта 2022 года).</a:t>
            </a:r>
          </a:p>
        </p:txBody>
      </p:sp>
    </p:spTree>
    <p:extLst>
      <p:ext uri="{BB962C8B-B14F-4D97-AF65-F5344CB8AC3E}">
        <p14:creationId xmlns:p14="http://schemas.microsoft.com/office/powerpoint/2010/main" val="110353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692710" y="0"/>
            <a:ext cx="365078" cy="360641"/>
          </a:xfrm>
          <a:custGeom>
            <a:avLst/>
            <a:gdLst/>
            <a:ahLst/>
            <a:cxnLst/>
            <a:rect l="l" t="t" r="r" b="b"/>
            <a:pathLst>
              <a:path w="365759" h="361315">
                <a:moveTo>
                  <a:pt x="365569" y="0"/>
                </a:moveTo>
                <a:lnTo>
                  <a:pt x="0" y="0"/>
                </a:lnTo>
                <a:lnTo>
                  <a:pt x="0" y="360819"/>
                </a:lnTo>
                <a:lnTo>
                  <a:pt x="365569" y="360819"/>
                </a:lnTo>
                <a:lnTo>
                  <a:pt x="36556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1797" dirty="0"/>
          </a:p>
        </p:txBody>
      </p:sp>
      <p:sp>
        <p:nvSpPr>
          <p:cNvPr id="4" name="object 4"/>
          <p:cNvSpPr/>
          <p:nvPr/>
        </p:nvSpPr>
        <p:spPr>
          <a:xfrm>
            <a:off x="141858" y="808545"/>
            <a:ext cx="659802" cy="352612"/>
          </a:xfrm>
          <a:custGeom>
            <a:avLst/>
            <a:gdLst/>
            <a:ahLst/>
            <a:cxnLst/>
            <a:rect l="l" t="t" r="r" b="b"/>
            <a:pathLst>
              <a:path w="661035">
                <a:moveTo>
                  <a:pt x="0" y="0"/>
                </a:moveTo>
                <a:lnTo>
                  <a:pt x="660704" y="0"/>
                </a:lnTo>
              </a:path>
            </a:pathLst>
          </a:custGeom>
          <a:ln w="3810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612" y="299668"/>
            <a:ext cx="10182877" cy="351354"/>
          </a:xfrm>
          <a:prstGeom prst="rect">
            <a:avLst/>
          </a:prstGeom>
        </p:spPr>
        <p:txBody>
          <a:bodyPr vert="horz" wrap="square" lIns="0" tIns="12676" rIns="0" bIns="0" rtlCol="0">
            <a:spAutoFit/>
          </a:bodyPr>
          <a:lstStyle/>
          <a:p>
            <a:pPr marL="12676">
              <a:spcBef>
                <a:spcPts val="100"/>
              </a:spcBef>
            </a:pPr>
            <a:r>
              <a:rPr lang="ru-RU" sz="2200" spc="-95" dirty="0"/>
              <a:t>Программа «Приоритетные проекты Республики  Карелия»</a:t>
            </a:r>
            <a:endParaRPr sz="2200" dirty="0"/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B126D3F2-C5B4-4464-AABE-7E528220C113}"/>
              </a:ext>
            </a:extLst>
          </p:cNvPr>
          <p:cNvSpPr txBox="1"/>
          <p:nvPr/>
        </p:nvSpPr>
        <p:spPr>
          <a:xfrm>
            <a:off x="788691" y="3367165"/>
            <a:ext cx="5180452" cy="711686"/>
          </a:xfrm>
          <a:prstGeom prst="rect">
            <a:avLst/>
          </a:prstGeom>
        </p:spPr>
        <p:txBody>
          <a:bodyPr vert="horz" wrap="square" lIns="0" tIns="12676" rIns="0" bIns="0" rtlCol="0">
            <a:spAutoFit/>
          </a:bodyPr>
          <a:lstStyle/>
          <a:p>
            <a:pPr algn="just">
              <a:tabLst>
                <a:tab pos="190138" algn="l"/>
              </a:tabLst>
            </a:pPr>
            <a:r>
              <a:rPr lang="ru-RU" sz="1597" b="1" dirty="0">
                <a:latin typeface="Verdana"/>
                <a:cs typeface="Verdana"/>
              </a:rPr>
              <a:t>      </a:t>
            </a:r>
          </a:p>
          <a:p>
            <a:pPr algn="just">
              <a:tabLst>
                <a:tab pos="190138" algn="l"/>
              </a:tabLst>
            </a:pPr>
            <a:endParaRPr sz="1597" dirty="0">
              <a:latin typeface="Verdana"/>
              <a:cs typeface="Verdana"/>
            </a:endParaRPr>
          </a:p>
          <a:p>
            <a:pPr marL="285207" indent="-285207">
              <a:buFont typeface="Wingdings" panose="05000000000000000000" pitchFamily="2" charset="2"/>
              <a:buChar char="§"/>
            </a:pPr>
            <a:endParaRPr lang="ru-RU" sz="1347" dirty="0">
              <a:latin typeface="Verdana"/>
              <a:cs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1CCFC2-B502-41CB-8E26-271E270F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479" y="19128"/>
            <a:ext cx="3333741" cy="1121853"/>
          </a:xfrm>
          <a:prstGeom prst="rect">
            <a:avLst/>
          </a:prstGeom>
        </p:spPr>
      </p:pic>
      <p:sp>
        <p:nvSpPr>
          <p:cNvPr id="10" name="object 1">
            <a:extLst>
              <a:ext uri="{FF2B5EF4-FFF2-40B4-BE49-F238E27FC236}">
                <a16:creationId xmlns:a16="http://schemas.microsoft.com/office/drawing/2014/main" id="{E4C4053A-DD0C-4C61-ACA9-301620E5EB50}"/>
              </a:ext>
            </a:extLst>
          </p:cNvPr>
          <p:cNvSpPr/>
          <p:nvPr/>
        </p:nvSpPr>
        <p:spPr>
          <a:xfrm>
            <a:off x="5880095" y="1143605"/>
            <a:ext cx="5582594" cy="416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11" name="object 20">
            <a:extLst>
              <a:ext uri="{FF2B5EF4-FFF2-40B4-BE49-F238E27FC236}">
                <a16:creationId xmlns:a16="http://schemas.microsoft.com/office/drawing/2014/main" id="{20FDACAC-39FC-4196-9521-A5BCFF78B80D}"/>
              </a:ext>
            </a:extLst>
          </p:cNvPr>
          <p:cNvSpPr txBox="1"/>
          <p:nvPr/>
        </p:nvSpPr>
        <p:spPr>
          <a:xfrm>
            <a:off x="5958161" y="1234969"/>
            <a:ext cx="1620741" cy="243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4"/>
              </a:lnSpc>
            </a:pPr>
            <a:r>
              <a:rPr sz="1597" b="1" dirty="0">
                <a:solidFill>
                  <a:srgbClr val="000000"/>
                </a:solidFill>
                <a:latin typeface="JRDNBJ+BrutalType-Bold"/>
              </a:rPr>
              <a:t>Условия </a:t>
            </a:r>
            <a:r>
              <a:rPr sz="1597" b="1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займа</a:t>
            </a: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30536631-F528-43E8-B854-225C0B2975FD}"/>
              </a:ext>
            </a:extLst>
          </p:cNvPr>
          <p:cNvSpPr txBox="1"/>
          <p:nvPr/>
        </p:nvSpPr>
        <p:spPr>
          <a:xfrm>
            <a:off x="5958168" y="1742445"/>
            <a:ext cx="1988478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lang="ru-RU" sz="135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lang="ru-RU" sz="135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</a:p>
          <a:p>
            <a:pPr>
              <a:lnSpc>
                <a:spcPts val="1580"/>
              </a:lnSpc>
            </a:pPr>
            <a:r>
              <a:rPr lang="ru-RU" sz="135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  <a:endParaRPr sz="1350" dirty="0">
              <a:solidFill>
                <a:srgbClr val="ADADAD"/>
              </a:solidFill>
              <a:latin typeface="JRDNBJ+BrutalType-Bold"/>
              <a:cs typeface="JRDNBJ+BrutalType-Bold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3E7ECB5E-53AF-4786-8BDD-6C7E1D1B4364}"/>
              </a:ext>
            </a:extLst>
          </p:cNvPr>
          <p:cNvSpPr txBox="1"/>
          <p:nvPr/>
        </p:nvSpPr>
        <p:spPr>
          <a:xfrm>
            <a:off x="5958161" y="2711405"/>
            <a:ext cx="1973281" cy="208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">
              <a:lnSpc>
                <a:spcPts val="1580"/>
              </a:lnSpc>
              <a:spcBef>
                <a:spcPts val="6810"/>
              </a:spcBef>
            </a:pPr>
            <a:r>
              <a:rPr sz="1350" dirty="0" err="1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lang="ru-RU" sz="135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50" dirty="0" err="1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</a:t>
            </a:r>
            <a:r>
              <a:rPr sz="135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:</a:t>
            </a:r>
          </a:p>
        </p:txBody>
      </p:sp>
      <p:sp>
        <p:nvSpPr>
          <p:cNvPr id="19" name="object 27">
            <a:extLst>
              <a:ext uri="{FF2B5EF4-FFF2-40B4-BE49-F238E27FC236}">
                <a16:creationId xmlns:a16="http://schemas.microsoft.com/office/drawing/2014/main" id="{0D3495BB-8D0D-4ED4-943B-D3B4F85108CD}"/>
              </a:ext>
            </a:extLst>
          </p:cNvPr>
          <p:cNvSpPr txBox="1"/>
          <p:nvPr/>
        </p:nvSpPr>
        <p:spPr>
          <a:xfrm>
            <a:off x="8081464" y="2628320"/>
            <a:ext cx="3653115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6"/>
              </a:lnSpc>
            </a:pPr>
            <a:r>
              <a:rPr lang="ru-RU" sz="1098" spc="-17" dirty="0">
                <a:solidFill>
                  <a:srgbClr val="000000"/>
                </a:solidFill>
                <a:latin typeface="JRDNBJ+BrutalType-Bold"/>
              </a:rPr>
              <a:t>до</a:t>
            </a:r>
            <a:r>
              <a:rPr sz="1098" b="1" i="1" spc="-17" dirty="0">
                <a:solidFill>
                  <a:srgbClr val="000000"/>
                </a:solidFill>
                <a:latin typeface="JRDNBJ+BrutalType-Bold"/>
              </a:rPr>
              <a:t> </a:t>
            </a:r>
            <a:r>
              <a:rPr lang="ru-RU" sz="1098" b="1" i="1" spc="-17" dirty="0">
                <a:solidFill>
                  <a:srgbClr val="000000"/>
                </a:solidFill>
                <a:latin typeface="JRDNBJ+BrutalType-Bold"/>
              </a:rPr>
              <a:t>24 </a:t>
            </a:r>
            <a:r>
              <a:rPr lang="ru-RU" sz="1098" b="1" spc="-17" dirty="0">
                <a:solidFill>
                  <a:srgbClr val="000000"/>
                </a:solidFill>
                <a:latin typeface="JRDNBJ+BrutalType-Bold"/>
              </a:rPr>
              <a:t>месяцев </a:t>
            </a:r>
            <a:r>
              <a:rPr sz="1098" b="1" spc="-17" dirty="0">
                <a:solidFill>
                  <a:srgbClr val="000000"/>
                </a:solidFill>
                <a:latin typeface="JRDNBJ+BrutalType-Bold"/>
              </a:rPr>
              <a:t> </a:t>
            </a:r>
            <a:r>
              <a:rPr sz="1098" spc="-17" dirty="0">
                <a:solidFill>
                  <a:srgbClr val="000000"/>
                </a:solidFill>
                <a:latin typeface="JRDNBJ+BrutalType-Bold"/>
              </a:rPr>
              <a:t>освобождение</a:t>
            </a:r>
          </a:p>
          <a:p>
            <a:pPr>
              <a:lnSpc>
                <a:spcPts val="1298"/>
              </a:lnSpc>
            </a:pPr>
            <a:r>
              <a:rPr sz="1098" spc="-17" dirty="0">
                <a:solidFill>
                  <a:srgbClr val="000000"/>
                </a:solidFill>
                <a:latin typeface="JRDNBJ+BrutalType-Bold"/>
              </a:rPr>
              <a:t>от уплаты основного долга</a:t>
            </a: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D629AE09-3016-4DA9-8BE4-26A8D436715D}"/>
              </a:ext>
            </a:extLst>
          </p:cNvPr>
          <p:cNvSpPr/>
          <p:nvPr/>
        </p:nvSpPr>
        <p:spPr>
          <a:xfrm>
            <a:off x="337372" y="5627967"/>
            <a:ext cx="1469180" cy="357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22" name="object 32">
            <a:extLst>
              <a:ext uri="{FF2B5EF4-FFF2-40B4-BE49-F238E27FC236}">
                <a16:creationId xmlns:a16="http://schemas.microsoft.com/office/drawing/2014/main" id="{AED9C7DB-0C81-4EE6-912D-81BC5CCECE14}"/>
              </a:ext>
            </a:extLst>
          </p:cNvPr>
          <p:cNvSpPr txBox="1"/>
          <p:nvPr/>
        </p:nvSpPr>
        <p:spPr>
          <a:xfrm>
            <a:off x="414526" y="5494489"/>
            <a:ext cx="1444135" cy="45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3"/>
              </a:lnSpc>
            </a:pPr>
            <a:r>
              <a:rPr lang="ru-RU" sz="1996" spc="188" dirty="0">
                <a:solidFill>
                  <a:srgbClr val="000000"/>
                </a:solidFill>
                <a:latin typeface="AEPPRK+BrutalType-Light"/>
              </a:rPr>
              <a:t>до</a:t>
            </a:r>
            <a:r>
              <a:rPr sz="1996" spc="188" dirty="0">
                <a:solidFill>
                  <a:srgbClr val="000000"/>
                </a:solidFill>
                <a:latin typeface="AEPPRK+BrutalType-Light"/>
              </a:rPr>
              <a:t> </a:t>
            </a:r>
            <a:r>
              <a:rPr lang="ru-RU" sz="1996" spc="188" dirty="0">
                <a:solidFill>
                  <a:srgbClr val="000000"/>
                </a:solidFill>
                <a:latin typeface="AEPPRK+BrutalType-Light"/>
              </a:rPr>
              <a:t>5лет</a:t>
            </a:r>
            <a:endParaRPr sz="1996" spc="188" dirty="0">
              <a:solidFill>
                <a:srgbClr val="000000"/>
              </a:solidFill>
              <a:latin typeface="AEPPRK+BrutalType-Light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F3FEA19C-B230-43C6-B577-CD08B0732669}"/>
              </a:ext>
            </a:extLst>
          </p:cNvPr>
          <p:cNvSpPr txBox="1"/>
          <p:nvPr/>
        </p:nvSpPr>
        <p:spPr>
          <a:xfrm>
            <a:off x="279344" y="1045152"/>
            <a:ext cx="2233869" cy="243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4"/>
              </a:lnSpc>
            </a:pPr>
            <a:r>
              <a:rPr sz="1597" b="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597" b="1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597" b="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E47B5-5B1B-4B20-8321-F433040471DE}"/>
              </a:ext>
            </a:extLst>
          </p:cNvPr>
          <p:cNvSpPr txBox="1"/>
          <p:nvPr/>
        </p:nvSpPr>
        <p:spPr>
          <a:xfrm>
            <a:off x="343621" y="1306450"/>
            <a:ext cx="5044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8726"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направлена на поддержку технологического перевооружения и модернизацию или создание производств промышленных предприятий Республики Карелия путем приобретения в собственность новой промышленной техники и (или) оборудования (за исключением техники и оборудования, произведенных в иностранных государствах и на территориях, совершающих в отношении Российской Федерации, российских юридических и физических лиц недружественные действия, перечень которых утвержден Правительством Российской Федерации)</a:t>
            </a:r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5339B082-CA16-431A-A9F0-ABEA474805B9}"/>
              </a:ext>
            </a:extLst>
          </p:cNvPr>
          <p:cNvSpPr txBox="1"/>
          <p:nvPr/>
        </p:nvSpPr>
        <p:spPr>
          <a:xfrm>
            <a:off x="400113" y="4242071"/>
            <a:ext cx="1565585" cy="246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5"/>
              </a:lnSpc>
            </a:pPr>
            <a:r>
              <a:rPr sz="1647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47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47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28D98A3D-E236-42B8-AE1F-479710282B93}"/>
              </a:ext>
            </a:extLst>
          </p:cNvPr>
          <p:cNvSpPr/>
          <p:nvPr/>
        </p:nvSpPr>
        <p:spPr>
          <a:xfrm>
            <a:off x="337372" y="4551363"/>
            <a:ext cx="2381099" cy="601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 dirty="0"/>
          </a:p>
        </p:txBody>
      </p:sp>
      <p:sp>
        <p:nvSpPr>
          <p:cNvPr id="25" name="object 33">
            <a:extLst>
              <a:ext uri="{FF2B5EF4-FFF2-40B4-BE49-F238E27FC236}">
                <a16:creationId xmlns:a16="http://schemas.microsoft.com/office/drawing/2014/main" id="{0C4E0BFA-0A29-4238-B349-1CF4BE981B8B}"/>
              </a:ext>
            </a:extLst>
          </p:cNvPr>
          <p:cNvSpPr txBox="1"/>
          <p:nvPr/>
        </p:nvSpPr>
        <p:spPr>
          <a:xfrm>
            <a:off x="458497" y="4620388"/>
            <a:ext cx="2380043" cy="489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61"/>
              </a:lnSpc>
            </a:pPr>
            <a:r>
              <a:rPr sz="3294" dirty="0">
                <a:solidFill>
                  <a:srgbClr val="000000"/>
                </a:solidFill>
                <a:latin typeface="NLKRTI+BrutalType"/>
                <a:cs typeface="NLKRTI+BrutalType"/>
              </a:rPr>
              <a:t>5–</a:t>
            </a:r>
            <a:r>
              <a:rPr lang="ru-RU" sz="3294" dirty="0">
                <a:solidFill>
                  <a:srgbClr val="000000"/>
                </a:solidFill>
                <a:latin typeface="NLKRTI+BrutalType"/>
                <a:cs typeface="NLKRTI+BrutalType"/>
              </a:rPr>
              <a:t>7</a:t>
            </a:r>
            <a:r>
              <a:rPr sz="3294" dirty="0">
                <a:solidFill>
                  <a:srgbClr val="000000"/>
                </a:solidFill>
                <a:latin typeface="NLKRTI+BrutalType"/>
                <a:cs typeface="NLKRTI+BrutalType"/>
              </a:rPr>
              <a:t>0</a:t>
            </a:r>
            <a:r>
              <a:rPr sz="3294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49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</a:t>
            </a:r>
            <a:r>
              <a:rPr sz="2495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руб</a:t>
            </a:r>
            <a:r>
              <a:rPr sz="249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.</a:t>
            </a:r>
            <a:r>
              <a:rPr lang="ru-RU" sz="17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7" name="object 39">
            <a:extLst>
              <a:ext uri="{FF2B5EF4-FFF2-40B4-BE49-F238E27FC236}">
                <a16:creationId xmlns:a16="http://schemas.microsoft.com/office/drawing/2014/main" id="{5B43C816-2E04-4F7D-8B40-FFEA6F54EA01}"/>
              </a:ext>
            </a:extLst>
          </p:cNvPr>
          <p:cNvSpPr txBox="1"/>
          <p:nvPr/>
        </p:nvSpPr>
        <p:spPr>
          <a:xfrm>
            <a:off x="5958161" y="3242461"/>
            <a:ext cx="1565585" cy="207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35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Обеспечение: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6FE34-62F7-4612-AB0A-211086C92AB8}"/>
              </a:ext>
            </a:extLst>
          </p:cNvPr>
          <p:cNvSpPr txBox="1"/>
          <p:nvPr/>
        </p:nvSpPr>
        <p:spPr>
          <a:xfrm>
            <a:off x="7215354" y="2959803"/>
            <a:ext cx="4407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2761"/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предоставления обеспечения, соответствующего требованиям Стандарта Фонда, обеспечивающего возврат займа в объеме основного долга и подлежащих уплате за все время пользования займом процентов.</a:t>
            </a: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AEBF5D16-512D-4ABE-996D-77337B1E3A77}"/>
              </a:ext>
            </a:extLst>
          </p:cNvPr>
          <p:cNvSpPr/>
          <p:nvPr/>
        </p:nvSpPr>
        <p:spPr>
          <a:xfrm>
            <a:off x="5947847" y="4695862"/>
            <a:ext cx="537728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2F9B4A15-8D42-4305-9B2F-09ACA9546BE6}"/>
              </a:ext>
            </a:extLst>
          </p:cNvPr>
          <p:cNvSpPr/>
          <p:nvPr/>
        </p:nvSpPr>
        <p:spPr>
          <a:xfrm>
            <a:off x="5933174" y="3007587"/>
            <a:ext cx="537728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1112D244-02CF-4F50-B0C0-FBC7F9AC334A}"/>
              </a:ext>
            </a:extLst>
          </p:cNvPr>
          <p:cNvSpPr/>
          <p:nvPr/>
        </p:nvSpPr>
        <p:spPr>
          <a:xfrm>
            <a:off x="5982751" y="3784450"/>
            <a:ext cx="537728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11028502-56ED-4689-B4F7-16FB56369184}"/>
              </a:ext>
            </a:extLst>
          </p:cNvPr>
          <p:cNvSpPr/>
          <p:nvPr/>
        </p:nvSpPr>
        <p:spPr>
          <a:xfrm>
            <a:off x="5933174" y="2543547"/>
            <a:ext cx="537728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C75B67A3-0CF5-4FAA-9762-8D2CD4C5D7B5}"/>
              </a:ext>
            </a:extLst>
          </p:cNvPr>
          <p:cNvSpPr txBox="1"/>
          <p:nvPr/>
        </p:nvSpPr>
        <p:spPr>
          <a:xfrm>
            <a:off x="7221188" y="1697161"/>
            <a:ext cx="42415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08787">
              <a:lnSpc>
                <a:spcPts val="1238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</a:t>
            </a:r>
            <a:r>
              <a:rPr sz="1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r>
              <a:rPr lang="ru-RU" sz="11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при предоставлении банковской гарантии</a:t>
            </a:r>
          </a:p>
          <a:p>
            <a:pPr defTabSz="808787">
              <a:lnSpc>
                <a:spcPts val="1238"/>
              </a:lnSpc>
            </a:pPr>
            <a:r>
              <a:rPr lang="ru-RU" sz="1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6 %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при предоставлении обеспечения в соответствии со Стандартом Фонда № СФ-2 на сумму,  равную или превышающую размер основного долга и подлежащих уплате за все время пользования займом процентов</a:t>
            </a:r>
          </a:p>
        </p:txBody>
      </p:sp>
      <p:sp>
        <p:nvSpPr>
          <p:cNvPr id="38" name="object 39">
            <a:extLst>
              <a:ext uri="{FF2B5EF4-FFF2-40B4-BE49-F238E27FC236}">
                <a16:creationId xmlns:a16="http://schemas.microsoft.com/office/drawing/2014/main" id="{1E624570-B2E8-46F6-BEE7-0B2927006F57}"/>
              </a:ext>
            </a:extLst>
          </p:cNvPr>
          <p:cNvSpPr txBox="1"/>
          <p:nvPr/>
        </p:nvSpPr>
        <p:spPr>
          <a:xfrm>
            <a:off x="5933174" y="4143124"/>
            <a:ext cx="2113577" cy="168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32761">
              <a:lnSpc>
                <a:spcPts val="1268"/>
              </a:lnSpc>
            </a:pPr>
            <a:r>
              <a:rPr lang="ru-RU" sz="1320" dirty="0" err="1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</a:t>
            </a:r>
            <a:r>
              <a:rPr sz="13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:</a:t>
            </a:r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id="{C7A5FF76-65CB-4027-BBD7-F79BA2E3DF03}"/>
              </a:ext>
            </a:extLst>
          </p:cNvPr>
          <p:cNvSpPr txBox="1"/>
          <p:nvPr/>
        </p:nvSpPr>
        <p:spPr>
          <a:xfrm>
            <a:off x="5982751" y="4851938"/>
            <a:ext cx="1455225" cy="335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32761">
              <a:lnSpc>
                <a:spcPts val="1268"/>
              </a:lnSpc>
            </a:pPr>
            <a:r>
              <a:rPr lang="ru-RU" sz="13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Требование</a:t>
            </a:r>
          </a:p>
          <a:p>
            <a:pPr defTabSz="732761">
              <a:lnSpc>
                <a:spcPts val="1268"/>
              </a:lnSpc>
            </a:pPr>
            <a:r>
              <a:rPr lang="ru-RU" sz="13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к Заявителю</a:t>
            </a:r>
            <a:r>
              <a:rPr sz="13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424175-0DC5-4D05-B0D7-4AF3FA8CA205}"/>
              </a:ext>
            </a:extLst>
          </p:cNvPr>
          <p:cNvSpPr txBox="1"/>
          <p:nvPr/>
        </p:nvSpPr>
        <p:spPr>
          <a:xfrm>
            <a:off x="7706325" y="3860457"/>
            <a:ext cx="3983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2761"/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наличие обязательств по </a:t>
            </a:r>
            <a:r>
              <a:rPr lang="ru-RU" sz="1200" dirty="0" err="1">
                <a:solidFill>
                  <a:srgbClr val="000000"/>
                </a:solidFill>
                <a:latin typeface="AEPPRK+BrutalType-Light"/>
              </a:rPr>
              <a:t>софинансированию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 проекта со стороны Заявителя, частных инвесторов или за счет банковских кредитов в объеме не менее </a:t>
            </a:r>
            <a:r>
              <a:rPr lang="en-US" sz="1200" dirty="0">
                <a:solidFill>
                  <a:srgbClr val="000000"/>
                </a:solidFill>
                <a:latin typeface="AEPPRK+BrutalType-Light"/>
              </a:rPr>
              <a:t>2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0% общего бюджета проекта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468D43-1DE7-4695-9103-F82230E6D984}"/>
              </a:ext>
            </a:extLst>
          </p:cNvPr>
          <p:cNvSpPr txBox="1"/>
          <p:nvPr/>
        </p:nvSpPr>
        <p:spPr>
          <a:xfrm>
            <a:off x="7696266" y="4764281"/>
            <a:ext cx="3916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32761"/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- Включение в «Перечень системообразующих организаций, имеющих региональное значение и оказывающих, в том числе существенное влияние на занятость населения и социальную стабильность в Республике Карелия», утвержденный распоряжением Главы Республики Карелия от 2 апреля 2020 года № 199-р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797B2E-583D-4B58-AAAD-3881BD53D02F}"/>
              </a:ext>
            </a:extLst>
          </p:cNvPr>
          <p:cNvSpPr txBox="1"/>
          <p:nvPr/>
        </p:nvSpPr>
        <p:spPr>
          <a:xfrm>
            <a:off x="7759039" y="6261820"/>
            <a:ext cx="370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32761"/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- Реализация проекта направлена на импортозамещение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95774B-7A88-4CFC-AFDE-D64EF90DB601}"/>
              </a:ext>
            </a:extLst>
          </p:cNvPr>
          <p:cNvSpPr txBox="1"/>
          <p:nvPr/>
        </p:nvSpPr>
        <p:spPr>
          <a:xfrm>
            <a:off x="9150657" y="6116596"/>
            <a:ext cx="3114574" cy="259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32761"/>
            <a:r>
              <a:rPr lang="ru-RU" sz="1087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и/или</a:t>
            </a:r>
          </a:p>
        </p:txBody>
      </p:sp>
      <p:sp>
        <p:nvSpPr>
          <p:cNvPr id="46" name="object 34">
            <a:extLst>
              <a:ext uri="{FF2B5EF4-FFF2-40B4-BE49-F238E27FC236}">
                <a16:creationId xmlns:a16="http://schemas.microsoft.com/office/drawing/2014/main" id="{758846C2-0137-4127-8A53-D994354803CC}"/>
              </a:ext>
            </a:extLst>
          </p:cNvPr>
          <p:cNvSpPr txBox="1"/>
          <p:nvPr/>
        </p:nvSpPr>
        <p:spPr>
          <a:xfrm>
            <a:off x="337372" y="5251951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</p:spTree>
    <p:extLst>
      <p:ext uri="{BB962C8B-B14F-4D97-AF65-F5344CB8AC3E}">
        <p14:creationId xmlns:p14="http://schemas.microsoft.com/office/powerpoint/2010/main" val="2962868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4600" y="1448437"/>
            <a:ext cx="10315395" cy="110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приобретения промышленными предприятиями техники и (или) оборудования:</a:t>
            </a:r>
          </a:p>
          <a:p>
            <a:r>
              <a:rPr lang="ru-RU" b="1" dirty="0"/>
              <a:t> - общего назначения </a:t>
            </a:r>
            <a:r>
              <a:rPr lang="ru-RU" dirty="0"/>
              <a:t>(т. е. не связанных с каким-либо отдельным проектом по выпуску определенной продукции, но необходимых для промышленного производства в целом (универсальные станки, энергетическое оборудование и т. п.))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56568" y="919441"/>
            <a:ext cx="1294866" cy="45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6768" y="103117"/>
            <a:ext cx="9952736" cy="80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Приоритетные проекты Республики Карелия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14" name="object 1">
            <a:extLst>
              <a:ext uri="{FF2B5EF4-FFF2-40B4-BE49-F238E27FC236}">
                <a16:creationId xmlns:a16="http://schemas.microsoft.com/office/drawing/2014/main" id="{E0513C75-3ED8-49A4-870D-970E6F71883B}"/>
              </a:ext>
            </a:extLst>
          </p:cNvPr>
          <p:cNvSpPr/>
          <p:nvPr/>
        </p:nvSpPr>
        <p:spPr>
          <a:xfrm>
            <a:off x="663585" y="3062569"/>
            <a:ext cx="10307762" cy="27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- специализированного </a:t>
            </a:r>
            <a:r>
              <a:rPr lang="ru-RU" dirty="0"/>
              <a:t>т. е. ориентированного на производство конкретного продукта</a:t>
            </a:r>
            <a:endParaRPr dirty="0"/>
          </a:p>
        </p:txBody>
      </p:sp>
      <p:sp>
        <p:nvSpPr>
          <p:cNvPr id="15" name="object 1">
            <a:extLst>
              <a:ext uri="{FF2B5EF4-FFF2-40B4-BE49-F238E27FC236}">
                <a16:creationId xmlns:a16="http://schemas.microsoft.com/office/drawing/2014/main" id="{F2F584CC-09CA-41A8-8E5E-34605F288CD0}"/>
              </a:ext>
            </a:extLst>
          </p:cNvPr>
          <p:cNvSpPr/>
          <p:nvPr/>
        </p:nvSpPr>
        <p:spPr>
          <a:xfrm>
            <a:off x="623770" y="3757290"/>
            <a:ext cx="10213187" cy="110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- оплата сопутствующих работ, услуг, имущественных прав </a:t>
            </a:r>
            <a:r>
              <a:rPr lang="ru-RU" dirty="0"/>
              <a:t>(доставка приобретаемой техники и (или) оборудования, монтаж, пуско-наладочные работы, приобретение управляющего программного обеспечения и т. д.), если они предусмотрены договором о приобретении соответствующей техники и (или) оборудования и необходимы для их эксплуатации.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871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9678225" y="3484689"/>
            <a:ext cx="2412175" cy="590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3484689"/>
            <a:ext cx="1386509" cy="3309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79555" y="6027583"/>
            <a:ext cx="423278" cy="423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476" y="6027583"/>
            <a:ext cx="423278" cy="4232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71395" y="6027583"/>
            <a:ext cx="423278" cy="4232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85570" y="3314277"/>
            <a:ext cx="8014716" cy="966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308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Федеральные</a:t>
            </a:r>
            <a:r>
              <a:rPr sz="6000" spc="-95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60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займы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36649" y="1303794"/>
            <a:ext cx="11017101" cy="4665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855" y="272618"/>
            <a:ext cx="3946068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Принципы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работы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ФРП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45042" y="1546167"/>
            <a:ext cx="1436789" cy="301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Возвратные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09068" y="1546167"/>
            <a:ext cx="1558124" cy="1025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Поддержка</a:t>
            </a:r>
            <a:r>
              <a:rPr sz="1700" spc="-35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–</a:t>
            </a:r>
          </a:p>
          <a:p>
            <a:pPr marL="265557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разным,</a:t>
            </a:r>
          </a:p>
          <a:p>
            <a:pPr marL="63042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приоритет</a:t>
            </a:r>
            <a:r>
              <a:rPr sz="1700" spc="-93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–</a:t>
            </a:r>
          </a:p>
          <a:p>
            <a:pPr marL="229717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сильным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9953" y="1655501"/>
            <a:ext cx="1405267" cy="783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765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Целевое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назначение</a:t>
            </a:r>
          </a:p>
          <a:p>
            <a:pPr marL="302475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займа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41040" y="1787544"/>
            <a:ext cx="844575" cy="301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займы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34851" y="1778482"/>
            <a:ext cx="1611020" cy="542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137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Принцип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"одного</a:t>
            </a:r>
            <a:r>
              <a:rPr sz="1700" spc="-21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7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окна"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06827" y="2028920"/>
            <a:ext cx="1513002" cy="542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664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и</a:t>
            </a:r>
            <a:r>
              <a:rPr sz="1700" spc="-2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хорошее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обеспечение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85926" y="2960774"/>
            <a:ext cx="1752244" cy="2351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 даем "длинные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дешевые" деньги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хотим иметь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твердые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гарантии от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инициато-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ров проекта.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 не рассчитываем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 долю в выручке и не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берем комиссий, но мы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требуем качественное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надежное обеспече-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ние займов. Бюджетные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деньги должны быть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возвращены, даже если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 проектом что-то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82579" y="2960774"/>
            <a:ext cx="1769706" cy="183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 оцениваем качество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проекта и </a:t>
            </a: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профессионализм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команды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.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первую очередь мы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помогаем успешным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компаниям, имеющим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потенциал и перспекти-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ву развития, которые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 высокой вероятностью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дадут</a:t>
            </a:r>
            <a:r>
              <a:rPr sz="1100" spc="-3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1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результат.</a:t>
            </a:r>
            <a:r>
              <a:rPr sz="1100" spc="1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endParaRPr lang="ru-RU" sz="11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79620" y="2960774"/>
            <a:ext cx="1720112" cy="37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 говорим с бизнесом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 одном языке.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02803" y="2960030"/>
            <a:ext cx="1848497" cy="1667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 финансируем проекты, направленные </a:t>
            </a:r>
            <a:r>
              <a:rPr sz="11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на</a:t>
            </a: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модернизацию или создание нового производства,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импортозамещение,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освоение наилучших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доступных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технологий,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цифровизацию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</a:t>
            </a:r>
            <a:r>
              <a:rPr lang="ru-RU" sz="11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водств</a:t>
            </a: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.</a:t>
            </a:r>
            <a:endParaRPr sz="11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79620" y="3291025"/>
            <a:ext cx="1715363" cy="152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Консультационном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центре каждый может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бесплатно получить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информацию не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только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 программах Фонда,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но и о других формах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государственной под-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держки промышленных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предприятий.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985926" y="5272529"/>
            <a:ext cx="1078331" cy="2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пойдет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не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так.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42A209BB-11AC-4786-82B4-C3609B98C869}"/>
              </a:ext>
            </a:extLst>
          </p:cNvPr>
          <p:cNvSpPr txBox="1"/>
          <p:nvPr/>
        </p:nvSpPr>
        <p:spPr>
          <a:xfrm>
            <a:off x="7397094" y="2960761"/>
            <a:ext cx="1769706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Сохранение занятости на предприятиях, увеличение рабочих мест, выпуск импортозамещающий продукции – приоритеты Фонда</a:t>
            </a: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2773D6D5-4400-4036-B1CA-46A2C4C0BA99}"/>
              </a:ext>
            </a:extLst>
          </p:cNvPr>
          <p:cNvSpPr txBox="1"/>
          <p:nvPr/>
        </p:nvSpPr>
        <p:spPr>
          <a:xfrm>
            <a:off x="7388228" y="1303689"/>
            <a:ext cx="2444778" cy="1450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042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spc="-93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Приоритет</a:t>
            </a:r>
            <a:r>
              <a:rPr sz="1500" spc="-93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–</a:t>
            </a:r>
            <a:r>
              <a:rPr lang="ru-RU" sz="145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С</a:t>
            </a:r>
            <a:r>
              <a:rPr sz="145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и</a:t>
            </a:r>
            <a:r>
              <a:rPr lang="ru-RU" sz="145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стемообразующим </a:t>
            </a:r>
            <a:r>
              <a:rPr lang="ru-RU" sz="15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организациям Республики Карелия </a:t>
            </a:r>
          </a:p>
          <a:p>
            <a:pPr marL="63042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и импортозамещающим производствам</a:t>
            </a:r>
            <a:endParaRPr sz="1500" dirty="0">
              <a:solidFill>
                <a:srgbClr val="000000"/>
              </a:solidFill>
              <a:latin typeface="JRDNBJ+BrutalType-Bold"/>
              <a:cs typeface="JRDNBJ+BrutalType-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698324" y="5760485"/>
            <a:ext cx="10699344" cy="854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98324" y="952701"/>
            <a:ext cx="10699344" cy="527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5608" y="1538129"/>
            <a:ext cx="10699344" cy="3901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855" y="272551"/>
            <a:ext cx="10090761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Основные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условия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федеральных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финансирования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59983" y="1081581"/>
            <a:ext cx="1005632" cy="348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Сумма займа</a:t>
            </a:r>
          </a:p>
          <a:p>
            <a:pPr marL="11711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NLKRTI+BrutalType"/>
                <a:cs typeface="NLKRTI+BrutalType"/>
              </a:rPr>
              <a:t>(млн руб.)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1040" y="1140226"/>
            <a:ext cx="882990" cy="199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Программа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76736" y="1140353"/>
            <a:ext cx="1442098" cy="199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Процентные ставки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51605" y="1140353"/>
            <a:ext cx="902958" cy="199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Срок займа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09098" y="1582612"/>
            <a:ext cx="1283361" cy="147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</a:t>
            </a:r>
            <a:r>
              <a:rPr sz="700" spc="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банковской</a:t>
            </a:r>
            <a:r>
              <a:rPr sz="700" spc="1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96925" y="1603395"/>
            <a:ext cx="394580" cy="199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-</a:t>
            </a:r>
            <a:r>
              <a:rPr sz="105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43477" y="1647378"/>
            <a:ext cx="508074" cy="445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1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%</a:t>
            </a:r>
          </a:p>
          <a:p>
            <a:pPr marL="0" marR="0">
              <a:lnSpc>
                <a:spcPts val="861"/>
              </a:lnSpc>
              <a:spcBef>
                <a:spcPts val="27"/>
              </a:spcBef>
              <a:spcAft>
                <a:spcPts val="0"/>
              </a:spcAft>
            </a:pP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базовая</a:t>
            </a:r>
          </a:p>
          <a:p>
            <a:pPr marL="0" marR="0">
              <a:lnSpc>
                <a:spcPts val="861"/>
              </a:lnSpc>
              <a:spcBef>
                <a:spcPts val="9"/>
              </a:spcBef>
              <a:spcAft>
                <a:spcPts val="0"/>
              </a:spcAft>
            </a:pPr>
            <a:r>
              <a:rPr sz="700" spc="1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ставка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009098" y="1693293"/>
            <a:ext cx="841488" cy="147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</a:t>
            </a:r>
            <a:r>
              <a:rPr sz="700" spc="3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первые</a:t>
            </a: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3</a:t>
            </a:r>
            <a:r>
              <a:rPr sz="700" spc="3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1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86017" y="1777385"/>
            <a:ext cx="1471779" cy="199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1.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Проекты развития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76386" y="1793846"/>
            <a:ext cx="545286" cy="883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+</a:t>
            </a:r>
            <a:r>
              <a:rPr sz="800" spc="4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800" spc="36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РФРП</a:t>
            </a:r>
          </a:p>
          <a:p>
            <a:pPr marL="0" marR="0">
              <a:lnSpc>
                <a:spcPts val="1016"/>
              </a:lnSpc>
              <a:spcBef>
                <a:spcPts val="4675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+</a:t>
            </a:r>
            <a:r>
              <a:rPr sz="800" spc="4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800" spc="36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РФРП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46293" y="1786922"/>
            <a:ext cx="307409" cy="149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79"/>
              </a:lnSpc>
              <a:spcBef>
                <a:spcPts val="0"/>
              </a:spcBef>
              <a:spcAft>
                <a:spcPts val="0"/>
              </a:spcAft>
            </a:pPr>
            <a:r>
              <a:rPr sz="700" spc="2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или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439798" y="1753538"/>
            <a:ext cx="756760" cy="67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1200" spc="-1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2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  <a:p>
            <a:pPr marL="4444" marR="0">
              <a:lnSpc>
                <a:spcPts val="1509"/>
              </a:lnSpc>
              <a:spcBef>
                <a:spcPts val="2002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1200" spc="-1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2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7</a:t>
            </a:r>
            <a:r>
              <a:rPr sz="1200" spc="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96994" y="1888873"/>
            <a:ext cx="1586589" cy="216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-</a:t>
            </a:r>
            <a:r>
              <a:rPr sz="105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%</a:t>
            </a:r>
            <a:r>
              <a:rPr sz="1050" spc="308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050" spc="25" baseline="4157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</a:t>
            </a:r>
            <a:r>
              <a:rPr sz="1050" spc="12" baseline="4157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050" spc="22" baseline="4157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покупке</a:t>
            </a:r>
            <a:r>
              <a:rPr sz="1050" spc="13" baseline="4157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050" spc="21" baseline="4157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российского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009098" y="1999553"/>
            <a:ext cx="760455" cy="147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оборудования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77121" y="2050923"/>
            <a:ext cx="778192" cy="22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spc="3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</a:t>
            </a:r>
            <a:r>
              <a:rPr sz="1200" spc="42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-</a:t>
            </a:r>
            <a:r>
              <a:rPr sz="1200" spc="34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spc="3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86017" y="2216933"/>
            <a:ext cx="1906761" cy="739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2.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Станкостроение</a:t>
            </a:r>
          </a:p>
          <a:p>
            <a:pPr marL="0" marR="0">
              <a:lnSpc>
                <a:spcPts val="1270"/>
              </a:lnSpc>
              <a:spcBef>
                <a:spcPts val="83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3.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Комплектующие изделия</a:t>
            </a:r>
          </a:p>
          <a:p>
            <a:pPr marL="0" marR="0">
              <a:lnSpc>
                <a:spcPts val="1270"/>
              </a:lnSpc>
              <a:spcBef>
                <a:spcPts val="8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4.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Конверсия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43464" y="2320031"/>
            <a:ext cx="556712" cy="456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1%</a:t>
            </a:r>
          </a:p>
          <a:p>
            <a:pPr marL="0" marR="0">
              <a:lnSpc>
                <a:spcPts val="861"/>
              </a:lnSpc>
              <a:spcBef>
                <a:spcPts val="114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</a:t>
            </a:r>
            <a:r>
              <a:rPr sz="700" spc="3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первые</a:t>
            </a:r>
          </a:p>
          <a:p>
            <a:pPr marL="0" marR="0">
              <a:lnSpc>
                <a:spcPts val="861"/>
              </a:lnSpc>
              <a:spcBef>
                <a:spcPts val="9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3</a:t>
            </a:r>
            <a:r>
              <a:rPr sz="700" spc="3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1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569940" y="2320031"/>
            <a:ext cx="684400" cy="558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1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%</a:t>
            </a:r>
          </a:p>
          <a:p>
            <a:pPr marL="0" marR="0">
              <a:lnSpc>
                <a:spcPts val="861"/>
              </a:lnSpc>
              <a:spcBef>
                <a:spcPts val="91"/>
              </a:spcBef>
              <a:spcAft>
                <a:spcPts val="0"/>
              </a:spcAft>
            </a:pP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</a:t>
            </a:r>
          </a:p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оставшийся</a:t>
            </a:r>
          </a:p>
          <a:p>
            <a:pPr marL="0" marR="0">
              <a:lnSpc>
                <a:spcPts val="861"/>
              </a:lnSpc>
              <a:spcBef>
                <a:spcPts val="9"/>
              </a:spcBef>
              <a:spcAft>
                <a:spcPts val="0"/>
              </a:spcAft>
            </a:pP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срок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288520" y="2754350"/>
            <a:ext cx="766762" cy="669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8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</a:t>
            </a:r>
            <a:r>
              <a:rPr sz="1200" spc="42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-</a:t>
            </a:r>
            <a:r>
              <a:rPr sz="1200" spc="34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75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</a:t>
            </a:r>
          </a:p>
          <a:p>
            <a:pPr marL="85407" marR="0">
              <a:lnSpc>
                <a:spcPts val="1509"/>
              </a:lnSpc>
              <a:spcBef>
                <a:spcPts val="195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-</a:t>
            </a:r>
            <a:r>
              <a:rPr sz="1200" spc="34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spc="3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439829" y="2913965"/>
            <a:ext cx="756760" cy="22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1200" spc="-1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2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143464" y="3010413"/>
            <a:ext cx="926553" cy="55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1%</a:t>
            </a:r>
          </a:p>
          <a:p>
            <a:pPr marL="0" marR="0">
              <a:lnSpc>
                <a:spcPts val="861"/>
              </a:lnSpc>
              <a:spcBef>
                <a:spcPts val="32"/>
              </a:spcBef>
              <a:spcAft>
                <a:spcPts val="0"/>
              </a:spcAft>
            </a:pPr>
            <a:r>
              <a:rPr sz="700" spc="2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для</a:t>
            </a:r>
          </a:p>
          <a:p>
            <a:pPr marL="0" marR="0">
              <a:lnSpc>
                <a:spcPts val="861"/>
              </a:lnSpc>
              <a:spcBef>
                <a:spcPts val="9"/>
              </a:spcBef>
              <a:spcAft>
                <a:spcPts val="0"/>
              </a:spcAft>
            </a:pPr>
            <a:r>
              <a:rPr sz="700" spc="2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обрабатывающих</a:t>
            </a:r>
          </a:p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569940" y="3010413"/>
            <a:ext cx="697150" cy="43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1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%</a:t>
            </a:r>
          </a:p>
          <a:p>
            <a:pPr marL="0" marR="0">
              <a:lnSpc>
                <a:spcPts val="861"/>
              </a:lnSpc>
              <a:spcBef>
                <a:spcPts val="31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</a:t>
            </a:r>
            <a:r>
              <a:rPr sz="700" spc="3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остальных</a:t>
            </a:r>
          </a:p>
          <a:p>
            <a:pPr marL="0" marR="0">
              <a:lnSpc>
                <a:spcPts val="861"/>
              </a:lnSpc>
              <a:spcBef>
                <a:spcPts val="9"/>
              </a:spcBef>
              <a:spcAft>
                <a:spcPts val="0"/>
              </a:spcAft>
            </a:pPr>
            <a:r>
              <a:rPr sz="700" spc="2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случаях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86017" y="3195849"/>
            <a:ext cx="1641508" cy="199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5.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Лизинговые проекты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86017" y="3615964"/>
            <a:ext cx="1610612" cy="199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6.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Маркировка</a:t>
            </a:r>
            <a:r>
              <a:rPr sz="1050" spc="-2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товаров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70764" y="3612666"/>
            <a:ext cx="584517" cy="22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-</a:t>
            </a:r>
            <a:r>
              <a:rPr sz="1200" spc="34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439829" y="3600322"/>
            <a:ext cx="756760" cy="86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1200" spc="-1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2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2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  <a:p>
            <a:pPr marL="0" marR="0">
              <a:lnSpc>
                <a:spcPts val="1509"/>
              </a:lnSpc>
              <a:spcBef>
                <a:spcPts val="3490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1200" spc="-1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2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015979" y="3736170"/>
            <a:ext cx="361067" cy="215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1%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86017" y="3876441"/>
            <a:ext cx="2037498" cy="199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7.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Производительность</a:t>
            </a:r>
            <a:r>
              <a:rPr sz="1050" spc="-2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труда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276386" y="3900420"/>
            <a:ext cx="545286" cy="167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6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+</a:t>
            </a:r>
            <a:r>
              <a:rPr sz="800" spc="4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800" spc="36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РФРП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278676" y="3874794"/>
            <a:ext cx="776604" cy="22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spc="3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</a:t>
            </a:r>
            <a:r>
              <a:rPr sz="1200" spc="42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-</a:t>
            </a:r>
            <a:r>
              <a:rPr sz="1200" spc="34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spc="29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200" spc="3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143464" y="4123822"/>
            <a:ext cx="361067" cy="215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1%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560949" y="4123822"/>
            <a:ext cx="697169" cy="455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1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%</a:t>
            </a:r>
          </a:p>
          <a:p>
            <a:pPr marL="18" marR="0">
              <a:lnSpc>
                <a:spcPts val="861"/>
              </a:lnSpc>
              <a:spcBef>
                <a:spcPts val="102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</a:t>
            </a:r>
            <a:r>
              <a:rPr sz="700" spc="3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остальных</a:t>
            </a:r>
          </a:p>
          <a:p>
            <a:pPr marL="18" marR="0">
              <a:lnSpc>
                <a:spcPts val="861"/>
              </a:lnSpc>
              <a:spcBef>
                <a:spcPts val="9"/>
              </a:spcBef>
              <a:spcAft>
                <a:spcPts val="0"/>
              </a:spcAft>
            </a:pPr>
            <a:r>
              <a:rPr sz="700" spc="2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случаях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86017" y="4329196"/>
            <a:ext cx="2414464" cy="92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8. </a:t>
            </a:r>
            <a:r>
              <a:rPr sz="1050" spc="1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Цифровизация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промышленности</a:t>
            </a:r>
          </a:p>
          <a:p>
            <a:pPr marL="56" marR="0">
              <a:lnSpc>
                <a:spcPts val="1270"/>
              </a:lnSpc>
              <a:spcBef>
                <a:spcPts val="440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9.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Приоритетные проекты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143464" y="4320790"/>
            <a:ext cx="1284023" cy="479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</a:t>
            </a:r>
            <a:r>
              <a:rPr sz="700" spc="3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софтом</a:t>
            </a:r>
            <a:r>
              <a:rPr sz="700" spc="17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7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РФ</a:t>
            </a:r>
            <a:r>
              <a:rPr sz="700" spc="2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/системным</a:t>
            </a:r>
          </a:p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интегратором</a:t>
            </a:r>
            <a:r>
              <a:rPr sz="700" spc="1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7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РФ</a:t>
            </a:r>
          </a:p>
          <a:p>
            <a:pPr marL="0" marR="0">
              <a:lnSpc>
                <a:spcPts val="861"/>
              </a:lnSpc>
              <a:spcBef>
                <a:spcPts val="9"/>
              </a:spcBef>
              <a:spcAft>
                <a:spcPts val="0"/>
              </a:spcAft>
            </a:pP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или</a:t>
            </a:r>
            <a:r>
              <a:rPr sz="700" spc="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</a:t>
            </a:r>
            <a:r>
              <a:rPr sz="700" spc="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приобретении</a:t>
            </a:r>
          </a:p>
          <a:p>
            <a:pPr marL="0" marR="0">
              <a:lnSpc>
                <a:spcPts val="861"/>
              </a:lnSpc>
              <a:spcBef>
                <a:spcPts val="9"/>
              </a:spcBef>
              <a:spcAft>
                <a:spcPts val="0"/>
              </a:spcAft>
            </a:pP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российских</a:t>
            </a: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роботов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282486" y="4360341"/>
            <a:ext cx="772795" cy="22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spc="28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</a:t>
            </a:r>
            <a:r>
              <a:rPr sz="1200" spc="42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-</a:t>
            </a:r>
            <a:r>
              <a:rPr sz="1200" spc="34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spc="3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143464" y="4871974"/>
            <a:ext cx="895009" cy="55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1%</a:t>
            </a:r>
          </a:p>
          <a:p>
            <a:pPr marL="0" marR="0">
              <a:lnSpc>
                <a:spcPts val="861"/>
              </a:lnSpc>
              <a:spcBef>
                <a:spcPts val="94"/>
              </a:spcBef>
              <a:spcAft>
                <a:spcPts val="0"/>
              </a:spcAft>
            </a:pP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</a:t>
            </a:r>
          </a:p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высококлассном</a:t>
            </a:r>
          </a:p>
          <a:p>
            <a:pPr marL="0" marR="0">
              <a:lnSpc>
                <a:spcPts val="861"/>
              </a:lnSpc>
              <a:spcBef>
                <a:spcPts val="9"/>
              </a:spcBef>
              <a:spcAft>
                <a:spcPts val="0"/>
              </a:spcAft>
            </a:pP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обеспечении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560949" y="4871974"/>
            <a:ext cx="647208" cy="44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1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%</a:t>
            </a:r>
          </a:p>
          <a:p>
            <a:pPr marL="18" marR="0">
              <a:lnSpc>
                <a:spcPts val="861"/>
              </a:lnSpc>
              <a:spcBef>
                <a:spcPts val="93"/>
              </a:spcBef>
              <a:spcAft>
                <a:spcPts val="0"/>
              </a:spcAft>
            </a:pP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</a:t>
            </a:r>
            <a:r>
              <a:rPr sz="700" spc="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других</a:t>
            </a:r>
          </a:p>
          <a:p>
            <a:pPr marL="18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видах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050743" y="5049241"/>
            <a:ext cx="1007575" cy="69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spc="3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spc="3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00</a:t>
            </a:r>
            <a:r>
              <a:rPr sz="1200" spc="12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-</a:t>
            </a:r>
            <a:r>
              <a:rPr sz="1200" spc="34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2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000</a:t>
            </a:r>
          </a:p>
          <a:p>
            <a:pPr marL="226367" marR="0">
              <a:lnSpc>
                <a:spcPts val="1509"/>
              </a:lnSpc>
              <a:spcBef>
                <a:spcPts val="2181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10</a:t>
            </a:r>
            <a:r>
              <a:rPr sz="1200" spc="12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-</a:t>
            </a:r>
            <a:r>
              <a:rPr sz="1200" spc="34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spc="3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442518" y="5036592"/>
            <a:ext cx="751363" cy="68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6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1200" spc="-1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2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7</a:t>
            </a:r>
            <a:r>
              <a:rPr sz="1200" spc="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  <a:p>
            <a:pPr marL="0" marR="0">
              <a:lnSpc>
                <a:spcPts val="1509"/>
              </a:lnSpc>
              <a:spcBef>
                <a:spcPts val="2098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1200" spc="-1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2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2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560967" y="5282730"/>
            <a:ext cx="703033" cy="147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обеспечения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86061" y="5521156"/>
            <a:ext cx="2475730" cy="770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10.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Противоэпидемические проекты</a:t>
            </a:r>
          </a:p>
          <a:p>
            <a:pPr marL="0" marR="0">
              <a:lnSpc>
                <a:spcPts val="1270"/>
              </a:lnSpc>
              <a:spcBef>
                <a:spcPts val="3228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11. </a:t>
            </a:r>
            <a:r>
              <a:rPr sz="10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Экологические проекты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015979" y="5519285"/>
            <a:ext cx="361067" cy="215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1%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7143464" y="5815325"/>
            <a:ext cx="361067" cy="215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1%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560950" y="5815325"/>
            <a:ext cx="647207" cy="447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7"/>
              </a:lnSpc>
              <a:spcBef>
                <a:spcPts val="0"/>
              </a:spcBef>
              <a:spcAft>
                <a:spcPts val="0"/>
              </a:spcAft>
            </a:pPr>
            <a:r>
              <a:rPr sz="1150" spc="11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1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%</a:t>
            </a:r>
          </a:p>
          <a:p>
            <a:pPr marL="17" marR="0">
              <a:lnSpc>
                <a:spcPts val="861"/>
              </a:lnSpc>
              <a:spcBef>
                <a:spcPts val="93"/>
              </a:spcBef>
              <a:spcAft>
                <a:spcPts val="0"/>
              </a:spcAft>
            </a:pP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</a:t>
            </a:r>
            <a:r>
              <a:rPr sz="700" spc="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других</a:t>
            </a:r>
          </a:p>
          <a:p>
            <a:pPr marL="17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видах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143464" y="6004793"/>
            <a:ext cx="1325577" cy="479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</a:t>
            </a:r>
            <a:r>
              <a:rPr sz="700" spc="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банковской</a:t>
            </a:r>
            <a:r>
              <a:rPr sz="700" spc="1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гарантии,</a:t>
            </a:r>
          </a:p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гарантии</a:t>
            </a:r>
            <a:r>
              <a:rPr sz="700" spc="1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ВЭБ.РФ,</a:t>
            </a:r>
          </a:p>
          <a:p>
            <a:pPr marL="0" marR="0">
              <a:lnSpc>
                <a:spcPts val="861"/>
              </a:lnSpc>
              <a:spcBef>
                <a:spcPts val="9"/>
              </a:spcBef>
              <a:spcAft>
                <a:spcPts val="0"/>
              </a:spcAft>
            </a:pP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Корпорации</a:t>
            </a:r>
            <a:r>
              <a:rPr sz="700" spc="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3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МСП</a:t>
            </a: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или</a:t>
            </a:r>
            <a:r>
              <a:rPr sz="700" spc="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РГО,</a:t>
            </a:r>
          </a:p>
          <a:p>
            <a:pPr marL="0" marR="0">
              <a:lnSpc>
                <a:spcPts val="861"/>
              </a:lnSpc>
              <a:spcBef>
                <a:spcPts val="9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а</a:t>
            </a:r>
            <a:r>
              <a:rPr sz="700" spc="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также</a:t>
            </a:r>
            <a:r>
              <a:rPr sz="700" spc="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для</a:t>
            </a: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ПАО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139172" y="6076329"/>
            <a:ext cx="916146" cy="22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spc="3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</a:t>
            </a:r>
            <a:r>
              <a:rPr sz="1200" spc="42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-</a:t>
            </a:r>
            <a:r>
              <a:rPr sz="1200" spc="34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</a:t>
            </a:r>
            <a:r>
              <a:rPr sz="1200" spc="43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200" spc="3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000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0444279" y="6076329"/>
            <a:ext cx="747870" cy="22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9"/>
              </a:lnSpc>
              <a:spcBef>
                <a:spcPts val="0"/>
              </a:spcBef>
              <a:spcAft>
                <a:spcPts val="0"/>
              </a:spcAft>
            </a:pPr>
            <a:r>
              <a:rPr sz="1200" spc="3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1200" spc="-1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2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7</a:t>
            </a:r>
            <a:r>
              <a:rPr sz="1200" spc="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spc="2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560967" y="6225976"/>
            <a:ext cx="703033" cy="147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обеспечения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7143464" y="6447515"/>
            <a:ext cx="885781" cy="147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</a:t>
            </a:r>
            <a:r>
              <a:rPr sz="700" spc="37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700" spc="2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госкорпораций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89425" y="3560685"/>
            <a:ext cx="537092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4000" y="3560685"/>
            <a:ext cx="537728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840" y="6290533"/>
            <a:ext cx="174815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9425" y="5398104"/>
            <a:ext cx="537092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4000" y="5398104"/>
            <a:ext cx="537728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9425" y="4659998"/>
            <a:ext cx="537092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4000" y="4659998"/>
            <a:ext cx="537728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9425" y="4161157"/>
            <a:ext cx="537092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4000" y="4161157"/>
            <a:ext cx="537728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9425" y="2568063"/>
            <a:ext cx="537092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4000" y="2568063"/>
            <a:ext cx="537728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005" y="5027784"/>
            <a:ext cx="1551990" cy="540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003" y="3939789"/>
            <a:ext cx="2895993" cy="540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7849" y="272562"/>
            <a:ext cx="5794857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"Лизинговые</a:t>
            </a:r>
            <a:r>
              <a:rPr sz="2600" spc="-46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проекты"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3751" y="1224018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957999" y="1237277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3764" y="1508506"/>
            <a:ext cx="3668420" cy="397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Программа предназначена для финансирования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лизинговых проектов, направленных на: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58023" y="1704961"/>
            <a:ext cx="1754696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056990" y="1706318"/>
            <a:ext cx="1307744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годовых для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3764" y="1836267"/>
            <a:ext cx="4054030" cy="25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модернизацию основных производственных фондов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056990" y="1885388"/>
            <a:ext cx="2362352" cy="57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обрабатывающих производств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годовых для других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лизинговых сделок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3802" y="2040737"/>
            <a:ext cx="2554239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обрабатывающих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производств</a:t>
            </a:r>
            <a:r>
              <a:rPr sz="1200" spc="11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;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69505" y="2051465"/>
            <a:ext cx="186570" cy="14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53764" y="2191867"/>
            <a:ext cx="4169702" cy="791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приобретение деревообработчиками и лесозаготови-</a:t>
            </a:r>
          </a:p>
          <a:p>
            <a:pPr marL="38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телями оборудования или спецтехники по обработке</a:t>
            </a:r>
          </a:p>
          <a:p>
            <a:pPr marL="38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древесины, вкл. российские харвестеры и форвардеры;</a:t>
            </a:r>
          </a:p>
          <a:p>
            <a:pPr marL="0" marR="0">
              <a:lnSpc>
                <a:spcPts val="139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приобретение у производителя российской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58002" y="2704436"/>
            <a:ext cx="1797301" cy="1231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0" marR="0">
              <a:lnSpc>
                <a:spcPts val="1583"/>
              </a:lnSpc>
              <a:spcBef>
                <a:spcPts val="6232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057040" y="2705806"/>
            <a:ext cx="2664562" cy="579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45%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для обрабатывающих производств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27%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53802" y="2930956"/>
            <a:ext cx="4034028" cy="397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промышленной продукции для реализации проектов,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не относящихся к обрабатывающей промышленности.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057040" y="3240577"/>
            <a:ext cx="2389632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для других лизинговых сделок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53751" y="3569729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057040" y="3699809"/>
            <a:ext cx="1927987" cy="3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лет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73199" y="3946922"/>
            <a:ext cx="2750044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5–</a:t>
            </a: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500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58012" y="4297522"/>
            <a:ext cx="1771866" cy="684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Лизинговая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сделка:</a:t>
            </a:r>
          </a:p>
          <a:p>
            <a:pPr marL="0" marR="0">
              <a:lnSpc>
                <a:spcPts val="1583"/>
              </a:lnSpc>
              <a:spcBef>
                <a:spcPts val="1919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Особенности: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056990" y="4299004"/>
            <a:ext cx="1301800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20,0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53764" y="4662835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056990" y="4745070"/>
            <a:ext cx="2621890" cy="57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лизингодателем в рамках проекта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выступает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уполномоченная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лизинговая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компания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72194" y="5015889"/>
            <a:ext cx="1468005" cy="54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3350" dirty="0">
                <a:solidFill>
                  <a:srgbClr val="000000"/>
                </a:solidFill>
                <a:latin typeface="BRTROV+BrutalType"/>
                <a:cs typeface="BRTROV+BrutalType"/>
              </a:rPr>
              <a:t>5</a:t>
            </a:r>
            <a:r>
              <a:rPr sz="335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57832" y="6367140"/>
            <a:ext cx="6177496" cy="17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 Перечень отраслевых направлений представлен на слайде "Отраслевые направления, финансируемые ФРП".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919882" y="3567722"/>
            <a:ext cx="1989744" cy="165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4606" y="3236980"/>
            <a:ext cx="3134751" cy="2628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791" y="1617633"/>
            <a:ext cx="9679622" cy="3874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847" y="1101970"/>
            <a:ext cx="660704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7812" y="272594"/>
            <a:ext cx="10857483" cy="844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"Лизинговые</a:t>
            </a:r>
            <a:r>
              <a:rPr sz="2600" spc="-46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проекты".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Пример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лизинговой</a:t>
            </a:r>
            <a:r>
              <a:rPr sz="2600" spc="-45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сделки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1954" y="1697978"/>
            <a:ext cx="1879676" cy="91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Целевое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назначение:</a:t>
            </a:r>
          </a:p>
          <a:p>
            <a:pPr marL="0" marR="0">
              <a:lnSpc>
                <a:spcPts val="1583"/>
              </a:lnSpc>
              <a:spcBef>
                <a:spcPts val="372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Пример: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99780" y="1701941"/>
            <a:ext cx="5016742" cy="23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Приобретение в собственность промышленного оборудования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99780" y="2377365"/>
            <a:ext cx="5516332" cy="46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Оборудование приобретается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для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обрабатывающего</a:t>
            </a:r>
            <a:r>
              <a:rPr sz="1300" spc="-1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производства</a:t>
            </a:r>
          </a:p>
          <a:p>
            <a:pPr marL="0" marR="0">
              <a:lnSpc>
                <a:spcPts val="1583"/>
              </a:lnSpc>
              <a:spcBef>
                <a:spcPts val="2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Стоимость оборудования –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100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млн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руб.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36416" y="3460724"/>
            <a:ext cx="933488" cy="23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Заем ФРП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36416" y="3658844"/>
            <a:ext cx="1065237" cy="23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DB052B"/>
                </a:solidFill>
                <a:latin typeface="AEPPRK+BrutalType-Light"/>
                <a:cs typeface="AEPPRK+BrutalType-Light"/>
              </a:rPr>
              <a:t>1% годовых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51903" y="3679575"/>
            <a:ext cx="401929" cy="288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45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21531" y="4235977"/>
            <a:ext cx="796785" cy="55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552" marR="0">
              <a:lnSpc>
                <a:spcPts val="2766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1D1D1B"/>
                </a:solidFill>
                <a:latin typeface="NLKRTI+BrutalType"/>
                <a:cs typeface="NLKRTI+BrutalType"/>
              </a:rPr>
              <a:t>100</a:t>
            </a:r>
          </a:p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1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79567" y="4253916"/>
            <a:ext cx="634657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Аванс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65873" y="4963392"/>
            <a:ext cx="277164" cy="288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86780" y="5117011"/>
            <a:ext cx="401116" cy="288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50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036416" y="5122456"/>
            <a:ext cx="1689316" cy="23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Лизингополучатель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036416" y="5741552"/>
            <a:ext cx="2523896" cy="433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Лизинговая компания</a:t>
            </a:r>
          </a:p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DB052B"/>
                </a:solidFill>
                <a:latin typeface="AEPPRK+BrutalType-Light"/>
                <a:cs typeface="AEPPRK+BrutalType-Light"/>
              </a:rPr>
              <a:t>Х% годовых (рыночная ставка)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6336002" y="3320534"/>
            <a:ext cx="906945" cy="906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336002" y="5030535"/>
            <a:ext cx="906945" cy="906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36002" y="1610534"/>
            <a:ext cx="906945" cy="906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3838" y="3869898"/>
            <a:ext cx="906945" cy="906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3838" y="2159897"/>
            <a:ext cx="906945" cy="906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7861" y="272611"/>
            <a:ext cx="7399298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что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нельзя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использовать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средства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03086" y="1640294"/>
            <a:ext cx="2391308" cy="861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Производство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продукции военного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назначения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72792" y="2189814"/>
            <a:ext cx="2399766" cy="86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Проведение научно-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исследовательских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NLKRTI+BrutalType"/>
                <a:cs typeface="NLKRTI+BrutalType"/>
              </a:rPr>
              <a:t>р</a:t>
            </a:r>
            <a:r>
              <a:rPr sz="1800" dirty="0" err="1">
                <a:solidFill>
                  <a:srgbClr val="000000"/>
                </a:solidFill>
                <a:latin typeface="NLKRTI+BrutalType"/>
                <a:cs typeface="NLKRTI+BrutalType"/>
              </a:rPr>
              <a:t>абот</a:t>
            </a:r>
            <a:r>
              <a:rPr lang="ru-RU" sz="1800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endParaRPr sz="1800" dirty="0">
              <a:solidFill>
                <a:srgbClr val="000000"/>
              </a:solidFill>
              <a:latin typeface="NLKRTI+BrutalType"/>
              <a:cs typeface="NLKRTI+Brutal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03086" y="3350222"/>
            <a:ext cx="4127067" cy="86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 err="1">
                <a:solidFill>
                  <a:srgbClr val="000000"/>
                </a:solidFill>
                <a:latin typeface="NLKRTI+BrutalType"/>
                <a:cs typeface="NLKRTI+BrutalType"/>
              </a:rPr>
              <a:t>Рефинансирование</a:t>
            </a: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 заемных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средств и уплату процентов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по привлеченным кредитам/займам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72792" y="3899742"/>
            <a:ext cx="1716024" cy="86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Приобретение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недвижимого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имущества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03086" y="5206454"/>
            <a:ext cx="4230746" cy="819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Оборотные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NLKRTI+BrutalType"/>
                <a:cs typeface="NLKRTI+BrutalType"/>
              </a:rPr>
              <a:t>с</a:t>
            </a:r>
            <a:r>
              <a:rPr sz="1800" dirty="0" err="1">
                <a:solidFill>
                  <a:srgbClr val="000000"/>
                </a:solidFill>
                <a:latin typeface="NLKRTI+BrutalType"/>
                <a:cs typeface="NLKRTI+BrutalType"/>
              </a:rPr>
              <a:t>редства</a:t>
            </a:r>
            <a:r>
              <a:rPr lang="ru-RU" sz="1800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NLKRTI+BrutalType"/>
                <a:cs typeface="NLKRTI+BrutalType"/>
              </a:rPr>
              <a:t>(за исключением региональной программы «Бизнес-Оборот»</a:t>
            </a:r>
            <a:endParaRPr sz="1400" dirty="0">
              <a:solidFill>
                <a:srgbClr val="000000"/>
              </a:solidFill>
              <a:latin typeface="NLKRTI+BrutalType"/>
              <a:cs typeface="NLKRTI+BrutalTyp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357840" y="6110534"/>
            <a:ext cx="1748154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88196" y="5430819"/>
            <a:ext cx="10657269" cy="387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196" y="4931083"/>
            <a:ext cx="10657269" cy="387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8196" y="3320723"/>
            <a:ext cx="10657269" cy="387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196" y="2060723"/>
            <a:ext cx="10657269" cy="387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200" y="1070538"/>
            <a:ext cx="10659796" cy="55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7861" y="272624"/>
            <a:ext cx="6704997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Виды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обеспечения,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принимаемого</a:t>
            </a:r>
            <a:r>
              <a:rPr sz="2600" spc="-46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ФРП</a:t>
            </a:r>
            <a:r>
              <a:rPr sz="2250" baseline="33299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30982" y="1240806"/>
            <a:ext cx="1312276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Наименование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64819" y="1240806"/>
            <a:ext cx="809890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7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Дисконт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2218" y="1713077"/>
            <a:ext cx="2239708" cy="267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DB052B"/>
                </a:solidFill>
                <a:latin typeface="NLKRTI+BrutalType"/>
                <a:cs typeface="NLKRTI+BrutalType"/>
              </a:rPr>
              <a:t>Основное обеспечение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0247" y="2149072"/>
            <a:ext cx="3678936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1. Независимые гарантии и поручительства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0247" y="2555167"/>
            <a:ext cx="5254943" cy="2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Гарантии</a:t>
            </a:r>
            <a:r>
              <a:rPr sz="11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кредитных организаций, гарантии и поручительства ГКР "ВЭБ.РФ"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592408" y="2552264"/>
            <a:ext cx="348259" cy="692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0%</a:t>
            </a:r>
          </a:p>
          <a:p>
            <a:pPr marL="0" marR="0">
              <a:lnSpc>
                <a:spcPts val="1355"/>
              </a:lnSpc>
              <a:spcBef>
                <a:spcPts val="5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0%</a:t>
            </a:r>
          </a:p>
          <a:p>
            <a:pPr marL="0" marR="0">
              <a:lnSpc>
                <a:spcPts val="1355"/>
              </a:lnSpc>
              <a:spcBef>
                <a:spcPts val="5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0247" y="2796429"/>
            <a:ext cx="7837296" cy="44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Гарантии</a:t>
            </a:r>
            <a:r>
              <a:rPr sz="11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поручительства Корпорации МСП, региональных фондов содействия кредитованию МСП, субъектов РФ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Поручительства и гарантии юридических лиц, имеющих устойчивое финансовое положение, субъектов РФ</a:t>
            </a:r>
            <a:r>
              <a:rPr sz="1000" baseline="3324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0247" y="3419072"/>
            <a:ext cx="894524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Залоги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20247" y="3825167"/>
            <a:ext cx="6030556" cy="44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Драгоценные металлы, в стандартных и/или мерных слитках, обеспечительный платеж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Недвижимые имущественные активы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273333" y="3823814"/>
            <a:ext cx="667334" cy="692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075" marR="0">
              <a:lnSpc>
                <a:spcPts val="135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0%</a:t>
            </a:r>
          </a:p>
          <a:p>
            <a:pPr marL="0" marR="0">
              <a:lnSpc>
                <a:spcPts val="1355"/>
              </a:lnSpc>
              <a:spcBef>
                <a:spcPts val="5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15-60%</a:t>
            </a:r>
          </a:p>
          <a:p>
            <a:pPr marL="0" marR="0">
              <a:lnSpc>
                <a:spcPts val="1355"/>
              </a:lnSpc>
              <a:spcBef>
                <a:spcPts val="5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25-60%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20247" y="4307691"/>
            <a:ext cx="8932519" cy="204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Движимые имущественные активы (в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2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т.ч.</a:t>
            </a:r>
            <a:r>
              <a:rPr sz="1100" spc="2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оборудование, приобретаемое в процессе реализации проекта)</a:t>
            </a:r>
            <a:r>
              <a:rPr sz="1000" baseline="33246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3</a:t>
            </a:r>
            <a:r>
              <a:rPr sz="1000" spc="115" baseline="332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транспортные средства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42218" y="4583439"/>
            <a:ext cx="7588959" cy="67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DB052B"/>
                </a:solidFill>
                <a:latin typeface="NLKRTI+BrutalType"/>
                <a:cs typeface="NLKRTI+BrutalType"/>
              </a:rPr>
              <a:t>Дополнительное обеспечение </a:t>
            </a:r>
            <a:r>
              <a:rPr sz="1300" dirty="0">
                <a:solidFill>
                  <a:srgbClr val="8C8C8C"/>
                </a:solidFill>
                <a:latin typeface="AEPPRK+BrutalType-Light"/>
                <a:cs typeface="AEPPRK+BrutalType-Light"/>
              </a:rPr>
              <a:t>(не вкл. в расчет</a:t>
            </a:r>
            <a:r>
              <a:rPr sz="1300" spc="-39" dirty="0">
                <a:solidFill>
                  <a:srgbClr val="8C8C8C"/>
                </a:solidFill>
                <a:latin typeface="AEPPRK+BrutalType-Light"/>
                <a:cs typeface="AEPPRK+BrutalType-Light"/>
              </a:rPr>
              <a:t> </a:t>
            </a:r>
            <a:r>
              <a:rPr sz="1300" dirty="0">
                <a:solidFill>
                  <a:srgbClr val="8C8C8C"/>
                </a:solidFill>
                <a:latin typeface="AEPPRK+BrutalType-Light"/>
                <a:cs typeface="AEPPRK+BrutalType-Light"/>
              </a:rPr>
              <a:t>суммы достаточного обеспечения проекта)</a:t>
            </a:r>
          </a:p>
          <a:p>
            <a:pPr marL="178028" marR="0">
              <a:lnSpc>
                <a:spcPts val="1601"/>
              </a:lnSpc>
              <a:spcBef>
                <a:spcPts val="1628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Поручительства физических лиц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20247" y="5519173"/>
            <a:ext cx="10130548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4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Другие виды обеспечения, которые по результатам оценки их качества не могут</a:t>
            </a:r>
            <a:r>
              <a:rPr sz="1300" spc="-29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быть отнесены к основному обеспечению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57845" y="6187083"/>
            <a:ext cx="11221896" cy="453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 Обеспечение займа предоставляется в объеме не меньше суммы займа + сумма процентов за весь срок.</a:t>
            </a:r>
          </a:p>
          <a:p>
            <a:pPr marL="0" marR="0">
              <a:lnSpc>
                <a:spcPts val="1074"/>
              </a:lnSpc>
              <a:spcBef>
                <a:spcPts val="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2 Все виды обеспечения, принимаемые ФРП, перечислены в Приложениях №1, 2, </a:t>
            </a:r>
            <a:r>
              <a:rPr sz="900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3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Стандарта № СФ-И-82 "Порядок обеспечения возврата займов, предоставленных в качестве финансирования проектов".</a:t>
            </a:r>
          </a:p>
          <a:p>
            <a:pPr marL="0" marR="0">
              <a:lnSpc>
                <a:spcPts val="1074"/>
              </a:lnSpc>
              <a:spcBef>
                <a:spcPts val="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3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Принимается в залог</a:t>
            </a:r>
            <a:r>
              <a:rPr sz="900" spc="-3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после ввода в эксплуатацию.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17751" y="1069107"/>
            <a:ext cx="10810451" cy="4415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57840" y="6110534"/>
            <a:ext cx="174815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898" y="272600"/>
            <a:ext cx="8514052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Процесс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рассмотрения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заявки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программам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ФРП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67326" y="1000675"/>
            <a:ext cx="1940280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ПОДГОТОВКА</a:t>
            </a:r>
            <a:r>
              <a:rPr sz="1100" spc="-13" dirty="0">
                <a:solidFill>
                  <a:srgbClr val="16150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И</a:t>
            </a:r>
            <a:r>
              <a:rPr sz="1100" spc="-17" dirty="0">
                <a:solidFill>
                  <a:srgbClr val="16150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ЗАГРУЗКА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0793" y="1081953"/>
            <a:ext cx="726287" cy="375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spc="-1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ПОДАЧА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ЗАЯВКИ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8710" y="1123453"/>
            <a:ext cx="270319" cy="270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64630" y="1126653"/>
            <a:ext cx="270319" cy="270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43652" y="1126604"/>
            <a:ext cx="270319" cy="270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59471" y="1126604"/>
            <a:ext cx="270319" cy="270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84412" y="1156441"/>
            <a:ext cx="1508048" cy="40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ЭКСПРЕСС-ОЦЕНКА</a:t>
            </a:r>
          </a:p>
          <a:p>
            <a:pPr marL="63500" marR="0">
              <a:lnSpc>
                <a:spcPts val="1323"/>
              </a:lnSpc>
              <a:spcBef>
                <a:spcPts val="265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NLKRTI+BrutalType"/>
                <a:cs typeface="NLKRTI+BrutalType"/>
              </a:rPr>
              <a:t>≤ 5 дней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67326" y="1168316"/>
            <a:ext cx="1952993" cy="54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В</a:t>
            </a:r>
            <a:r>
              <a:rPr sz="1100" spc="-17" dirty="0">
                <a:solidFill>
                  <a:srgbClr val="16150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ЛИЧНЫЙ</a:t>
            </a:r>
            <a:r>
              <a:rPr sz="1100" spc="-17" dirty="0">
                <a:solidFill>
                  <a:srgbClr val="16150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КАБИНЕТ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КОМПЛЕКТА ДОКУМЕНТОВ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ЗАЯВИТЕЛЕМ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479166" y="1156441"/>
            <a:ext cx="1755457" cy="73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ВХОДНАЯ</a:t>
            </a:r>
            <a:r>
              <a:rPr sz="1100" spc="-15" dirty="0">
                <a:solidFill>
                  <a:srgbClr val="16150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ЭКСПЕРТИЗА</a:t>
            </a:r>
          </a:p>
          <a:p>
            <a:pPr marL="63500" marR="0">
              <a:lnSpc>
                <a:spcPts val="1323"/>
              </a:lnSpc>
              <a:spcBef>
                <a:spcPts val="265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NLKRTI+BrutalType"/>
                <a:cs typeface="NLKRTI+BrutalType"/>
              </a:rPr>
              <a:t>≤ 5 дней</a:t>
            </a:r>
          </a:p>
          <a:p>
            <a:pPr marL="6350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NLKRTI+BrutalType"/>
                <a:cs typeface="NLKRTI+BrutalType"/>
              </a:rPr>
              <a:t>+ 2 дня на акцепт</a:t>
            </a:r>
          </a:p>
          <a:p>
            <a:pPr marL="6350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NLKRTI+BrutalType"/>
                <a:cs typeface="NLKRTI+BrutalType"/>
              </a:rPr>
              <a:t>по доп. документам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90236" y="2059579"/>
            <a:ext cx="1616710" cy="189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37373"/>
                </a:solidFill>
                <a:latin typeface="AEPPRK+BrutalType-Light"/>
                <a:cs typeface="AEPPRK+BrutalType-Light"/>
              </a:rPr>
              <a:t>Отправлен на доработку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84994" y="2059579"/>
            <a:ext cx="1616709" cy="189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37373"/>
                </a:solidFill>
                <a:latin typeface="AEPPRK+BrutalType-Light"/>
                <a:cs typeface="AEPPRK+BrutalType-Light"/>
              </a:rPr>
              <a:t>Отправлен на доработку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84994" y="2523488"/>
            <a:ext cx="2199404" cy="560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37373"/>
                </a:solidFill>
                <a:latin typeface="AEPPRK+BrutalType-Light"/>
                <a:cs typeface="AEPPRK+BrutalType-Light"/>
              </a:rPr>
              <a:t>Прекращена работа</a:t>
            </a:r>
          </a:p>
          <a:p>
            <a:pPr marL="5352" marR="0">
              <a:lnSpc>
                <a:spcPts val="955"/>
              </a:lnSpc>
              <a:spcBef>
                <a:spcPts val="42"/>
              </a:spcBef>
              <a:spcAft>
                <a:spcPts val="0"/>
              </a:spcAft>
            </a:pP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в</a:t>
            </a:r>
            <a:r>
              <a:rPr sz="800" spc="-24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 </a:t>
            </a: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течение 4 мес. не устранены недостатки,</a:t>
            </a:r>
          </a:p>
          <a:p>
            <a:pPr marL="5352" marR="0">
              <a:lnSpc>
                <a:spcPts val="955"/>
              </a:lnSpc>
              <a:spcBef>
                <a:spcPts val="4"/>
              </a:spcBef>
              <a:spcAft>
                <a:spcPts val="0"/>
              </a:spcAft>
            </a:pP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не предоставлены документы,</a:t>
            </a:r>
          </a:p>
          <a:p>
            <a:pPr marL="5352" marR="0">
              <a:lnSpc>
                <a:spcPts val="95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не актуализирована информация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060518" y="3684907"/>
            <a:ext cx="1534731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НАБЛЮДАТЕЛЬНЫЙ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177345" y="3684907"/>
            <a:ext cx="1406906" cy="375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ПОДПИСАНИЕ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spc="-13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ДОГОВОРА</a:t>
            </a: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1720" y="3726419"/>
            <a:ext cx="270319" cy="270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824889" y="3729558"/>
            <a:ext cx="270319" cy="270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738434" y="3726407"/>
            <a:ext cx="270319" cy="270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7</a:t>
            </a:r>
            <a:endParaRPr sz="1500" dirty="0">
              <a:solidFill>
                <a:srgbClr val="FFFFFF"/>
              </a:solidFill>
              <a:latin typeface="JRDNBJ+BrutalType-Bold"/>
              <a:cs typeface="JRDNBJ+BrutalType-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55268" y="3726407"/>
            <a:ext cx="270319" cy="270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8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98481" y="3764791"/>
            <a:ext cx="2130412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КОМПЛЕКСНАЯ</a:t>
            </a:r>
            <a:r>
              <a:rPr sz="1100" spc="-15" dirty="0">
                <a:solidFill>
                  <a:srgbClr val="16150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ЭКСПЕРТИЗА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144577" y="3759396"/>
            <a:ext cx="1631651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ЭКСПЕРТНЫЙ</a:t>
            </a:r>
            <a:r>
              <a:rPr sz="1100" spc="-16" dirty="0">
                <a:solidFill>
                  <a:srgbClr val="16150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СОВЕТ</a:t>
            </a:r>
            <a:r>
              <a:rPr sz="1000" baseline="333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060518" y="3852547"/>
            <a:ext cx="597624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16150B"/>
                </a:solidFill>
                <a:latin typeface="JRDNBJ+BrutalType-Bold"/>
                <a:cs typeface="JRDNBJ+BrutalType-Bold"/>
              </a:rPr>
              <a:t>СОВЕТ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68331" y="3981427"/>
            <a:ext cx="839757" cy="396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NLKRTI+BrutalType"/>
                <a:cs typeface="NLKRTI+BrutalType"/>
              </a:rPr>
              <a:t>≤ 40 дней</a:t>
            </a:r>
          </a:p>
          <a:p>
            <a:pPr marL="0" marR="0">
              <a:lnSpc>
                <a:spcPts val="1323"/>
              </a:lnSpc>
              <a:spcBef>
                <a:spcPts val="177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NLKRTI+BrutalType"/>
                <a:cs typeface="NLKRTI+BrutalType"/>
              </a:rPr>
              <a:t>≤ 20 дней</a:t>
            </a:r>
            <a:r>
              <a:rPr sz="1000" baseline="33345" dirty="0">
                <a:solidFill>
                  <a:srgbClr val="DB052B"/>
                </a:solidFill>
                <a:latin typeface="NLKRTI+BrutalType"/>
                <a:cs typeface="NLKRTI+BrutalType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126024" y="4367445"/>
            <a:ext cx="719836" cy="189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37373"/>
                </a:solidFill>
                <a:latin typeface="AEPPRK+BrutalType-Light"/>
                <a:cs typeface="AEPPRK+BrutalType-Light"/>
              </a:rPr>
              <a:t>Отклонен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925288" y="4367445"/>
            <a:ext cx="719836" cy="189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37373"/>
                </a:solidFill>
                <a:latin typeface="AEPPRK+BrutalType-Light"/>
                <a:cs typeface="AEPPRK+BrutalType-Light"/>
              </a:rPr>
              <a:t>Отклонен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71203" y="4594061"/>
            <a:ext cx="1579753" cy="189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37373"/>
                </a:solidFill>
                <a:latin typeface="AEPPRK+BrutalType-Light"/>
                <a:cs typeface="AEPPRK+BrutalType-Light"/>
              </a:rPr>
              <a:t>Приостановлена работа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71208" y="4743378"/>
            <a:ext cx="2290775" cy="4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в</a:t>
            </a:r>
            <a:r>
              <a:rPr sz="800" spc="-24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 </a:t>
            </a: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течение </a:t>
            </a:r>
            <a:r>
              <a:rPr sz="800" dirty="0">
                <a:solidFill>
                  <a:srgbClr val="9B9A9A"/>
                </a:solidFill>
                <a:latin typeface="WINSMJ+BrutalType-Light"/>
                <a:cs typeface="WINSMJ+BrutalType-Light"/>
              </a:rPr>
              <a:t>3</a:t>
            </a: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0 дней не предоставлены ответы</a:t>
            </a:r>
          </a:p>
          <a:p>
            <a:pPr marL="0" marR="0">
              <a:lnSpc>
                <a:spcPts val="95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на вопросы экспертов; доп. документы,</a:t>
            </a:r>
          </a:p>
          <a:p>
            <a:pPr marL="0" marR="0">
              <a:lnSpc>
                <a:spcPts val="955"/>
              </a:lnSpc>
              <a:spcBef>
                <a:spcPts val="4"/>
              </a:spcBef>
              <a:spcAft>
                <a:spcPts val="0"/>
              </a:spcAft>
            </a:pP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требуемые для завершения экспертиз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890528" y="4796336"/>
            <a:ext cx="1616710" cy="189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37373"/>
                </a:solidFill>
                <a:latin typeface="AEPPRK+BrutalType-Light"/>
                <a:cs typeface="AEPPRK+BrutalType-Light"/>
              </a:rPr>
              <a:t>Отправлен на доработку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897454" y="5223727"/>
            <a:ext cx="1994509" cy="563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37373"/>
                </a:solidFill>
                <a:latin typeface="AEPPRK+BrutalType-Light"/>
                <a:cs typeface="AEPPRK+BrutalType-Light"/>
              </a:rPr>
              <a:t>Приостановлена работа</a:t>
            </a:r>
          </a:p>
          <a:p>
            <a:pPr marL="0" marR="0">
              <a:lnSpc>
                <a:spcPts val="955"/>
              </a:lnSpc>
              <a:spcBef>
                <a:spcPts val="19"/>
              </a:spcBef>
              <a:spcAft>
                <a:spcPts val="0"/>
              </a:spcAft>
            </a:pP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не предоставлена доп. информация,</a:t>
            </a:r>
          </a:p>
          <a:p>
            <a:pPr marL="0" marR="0">
              <a:lnSpc>
                <a:spcPts val="955"/>
              </a:lnSpc>
              <a:spcBef>
                <a:spcPts val="4"/>
              </a:spcBef>
              <a:spcAft>
                <a:spcPts val="0"/>
              </a:spcAft>
            </a:pP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не устранены выявленные недостатки</a:t>
            </a:r>
          </a:p>
          <a:p>
            <a:pPr marL="0" marR="0">
              <a:lnSpc>
                <a:spcPts val="95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в определенные ЭС сроки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50384" y="5243472"/>
            <a:ext cx="2337206" cy="433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737373"/>
                </a:solidFill>
                <a:latin typeface="AEPPRK+BrutalType-Light"/>
                <a:cs typeface="AEPPRK+BrutalType-Light"/>
              </a:rPr>
              <a:t>Прекращена работа</a:t>
            </a:r>
          </a:p>
          <a:p>
            <a:pPr marL="0" marR="0">
              <a:lnSpc>
                <a:spcPts val="955"/>
              </a:lnSpc>
              <a:spcBef>
                <a:spcPts val="4"/>
              </a:spcBef>
              <a:spcAft>
                <a:spcPts val="0"/>
              </a:spcAft>
            </a:pP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выявлено несоответствие проекта критериям</a:t>
            </a:r>
          </a:p>
          <a:p>
            <a:pPr marL="0" marR="0">
              <a:lnSpc>
                <a:spcPts val="955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9B9A9A"/>
                </a:solidFill>
                <a:latin typeface="AEPPRK+BrutalType-Light"/>
                <a:cs typeface="AEPPRK+BrutalType-Light"/>
              </a:rPr>
              <a:t>отбора, имеются критические замечания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57845" y="6187120"/>
            <a:ext cx="6217843" cy="275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 </a:t>
            </a:r>
            <a:r>
              <a:rPr sz="9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Для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9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программ</a:t>
            </a:r>
            <a:r>
              <a:rPr lang="ru-RU"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ы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"</a:t>
            </a:r>
            <a:r>
              <a:rPr lang="ru-RU"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Проекты лесной промышленности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".</a:t>
            </a:r>
          </a:p>
          <a:p>
            <a:pPr marL="0" marR="0">
              <a:lnSpc>
                <a:spcPts val="1074"/>
              </a:lnSpc>
              <a:spcBef>
                <a:spcPts val="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2 Срок действия решения Экспертного совета 2 мес. (</a:t>
            </a:r>
            <a:r>
              <a:rPr sz="900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3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мес. для сделок,</a:t>
            </a:r>
            <a:r>
              <a:rPr sz="900" spc="-27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требующих корпоративного одобрения).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708127" y="2043138"/>
            <a:ext cx="382272" cy="897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07776" y="3051374"/>
            <a:ext cx="382623" cy="89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08127" y="5067845"/>
            <a:ext cx="382272" cy="89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30068" y="6509776"/>
            <a:ext cx="897928" cy="284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65621" y="6041919"/>
            <a:ext cx="897928" cy="752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7587" y="0"/>
            <a:ext cx="907795" cy="811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25443" y="6509776"/>
            <a:ext cx="897928" cy="284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3950" y="6509776"/>
            <a:ext cx="897928" cy="284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47383" y="6509776"/>
            <a:ext cx="897928" cy="284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5891" y="6509776"/>
            <a:ext cx="897928" cy="284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8490" y="6509776"/>
            <a:ext cx="897928" cy="284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138532"/>
            <a:ext cx="578737" cy="897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138853"/>
            <a:ext cx="540983" cy="8979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163237"/>
            <a:ext cx="540983" cy="897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171473"/>
            <a:ext cx="540983" cy="897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6487" y="6179708"/>
            <a:ext cx="897928" cy="6147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03500" y="1028449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03149" y="3058382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03149" y="4073625"/>
            <a:ext cx="897928" cy="8979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57461" y="922976"/>
            <a:ext cx="897928" cy="8979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0177" y="1144233"/>
            <a:ext cx="897928" cy="8979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13615" y="1144233"/>
            <a:ext cx="897928" cy="8979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40492" y="1034902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086" y="1300304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086" y="2308540"/>
            <a:ext cx="897928" cy="8979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086" y="4163237"/>
            <a:ext cx="897928" cy="8979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60018" y="2108968"/>
            <a:ext cx="2844786" cy="16164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09924" y="2132819"/>
            <a:ext cx="2844787" cy="16164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5575" y="2125712"/>
            <a:ext cx="2844787" cy="16164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943165" y="2675788"/>
            <a:ext cx="253212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+7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(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911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)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lang="en-US"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4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0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3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86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2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6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692120" y="2816269"/>
            <a:ext cx="1105860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1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 err="1">
                <a:solidFill>
                  <a:srgbClr val="FFFFFF"/>
                </a:solidFill>
                <a:latin typeface="OIQACM+BrutalType-Medium"/>
                <a:cs typeface="OIQACM+BrutalType-Medium"/>
              </a:rPr>
              <a:t>frpr</a:t>
            </a:r>
            <a:r>
              <a:rPr sz="2300" spc="-48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 </a:t>
            </a:r>
            <a:r>
              <a:rPr sz="2300" spc="-33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f.ru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077277" y="3007766"/>
            <a:ext cx="23837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8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(8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142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)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lang="en-US"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63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86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-2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6</a:t>
            </a:r>
            <a:endParaRPr sz="2000" dirty="0">
              <a:solidFill>
                <a:srgbClr val="FFFFFF"/>
              </a:solidFill>
              <a:latin typeface="JRDNBJ+BrutalType-Bold"/>
              <a:cs typeface="JRDNBJ+BrutalType-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21955" y="5413085"/>
            <a:ext cx="7262089" cy="69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Ежедневно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центр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консультирует</a:t>
            </a:r>
            <a:r>
              <a:rPr sz="1800" spc="-94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по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следующим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направлениям:</a:t>
            </a:r>
          </a:p>
          <a:p>
            <a:pPr marL="14969" marR="0">
              <a:lnSpc>
                <a:spcPts val="1910"/>
              </a:lnSpc>
              <a:spcBef>
                <a:spcPts val="1054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DB052B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Программы льготных займов ФРП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234101" y="6122807"/>
            <a:ext cx="4323099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1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QDMDEW+Wingdings2"/>
                <a:cs typeface="QDMDEW+Wingdings2"/>
              </a:rPr>
              <a:t></a:t>
            </a:r>
            <a:r>
              <a:rPr lang="ru-RU" sz="1100" dirty="0">
                <a:solidFill>
                  <a:srgbClr val="DB052B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Региональные </a:t>
            </a:r>
            <a:r>
              <a:rPr sz="16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меры</a:t>
            </a:r>
            <a:r>
              <a:rPr sz="16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для промпредприятий</a:t>
            </a:r>
          </a:p>
        </p:txBody>
      </p:sp>
      <p:sp>
        <p:nvSpPr>
          <p:cNvPr id="43" name="object 38">
            <a:extLst>
              <a:ext uri="{FF2B5EF4-FFF2-40B4-BE49-F238E27FC236}">
                <a16:creationId xmlns:a16="http://schemas.microsoft.com/office/drawing/2014/main" id="{3DEF05A0-1B5D-422C-B561-EAF2E6962266}"/>
              </a:ext>
            </a:extLst>
          </p:cNvPr>
          <p:cNvSpPr txBox="1"/>
          <p:nvPr/>
        </p:nvSpPr>
        <p:spPr>
          <a:xfrm>
            <a:off x="8655382" y="2491684"/>
            <a:ext cx="1105860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1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frp</a:t>
            </a:r>
            <a:r>
              <a:rPr lang="en-US" sz="23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10</a:t>
            </a:r>
            <a:r>
              <a:rPr sz="2300" spc="-33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.ru</a:t>
            </a:r>
          </a:p>
        </p:txBody>
      </p:sp>
      <p:sp>
        <p:nvSpPr>
          <p:cNvPr id="45" name="object 37">
            <a:extLst>
              <a:ext uri="{FF2B5EF4-FFF2-40B4-BE49-F238E27FC236}">
                <a16:creationId xmlns:a16="http://schemas.microsoft.com/office/drawing/2014/main" id="{81B0C3C2-C9A2-4E1C-8FB7-8077D136D310}"/>
              </a:ext>
            </a:extLst>
          </p:cNvPr>
          <p:cNvSpPr txBox="1"/>
          <p:nvPr/>
        </p:nvSpPr>
        <p:spPr>
          <a:xfrm>
            <a:off x="2144024" y="2840562"/>
            <a:ext cx="188210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u="sng" spc="5" dirty="0">
                <a:solidFill>
                  <a:schemeClr val="bg1"/>
                </a:solidFill>
                <a:latin typeface="Abadi" panose="020B0604020202020204" pitchFamily="34" charset="0"/>
                <a:cs typeface="Times New Roman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frp10@</a:t>
            </a:r>
            <a:r>
              <a:rPr lang="en-US" sz="2300" u="sng" dirty="0">
                <a:solidFill>
                  <a:srgbClr val="FFFFFF"/>
                </a:solidFill>
                <a:latin typeface="Abadi" panose="020B0604020202020204" pitchFamily="34" charset="0"/>
                <a:cs typeface="OIQACM+BrutalType-Medium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bk</a:t>
            </a:r>
            <a:r>
              <a:rPr lang="en-US" sz="2400" u="sng" spc="5" dirty="0">
                <a:solidFill>
                  <a:schemeClr val="bg1"/>
                </a:solidFill>
                <a:latin typeface="Abadi" panose="020B0604020202020204" pitchFamily="34" charset="0"/>
                <a:cs typeface="Times New Roman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.ru</a:t>
            </a:r>
            <a:endParaRPr lang="en-US" sz="2400" u="sng" dirty="0">
              <a:solidFill>
                <a:schemeClr val="bg1"/>
              </a:solidFill>
              <a:latin typeface="Abadi" panose="020B0604020202020204" pitchFamily="34" charset="0"/>
              <a:cs typeface="Times New Roman"/>
            </a:endParaRPr>
          </a:p>
        </p:txBody>
      </p:sp>
      <p:sp>
        <p:nvSpPr>
          <p:cNvPr id="44" name="object 31">
            <a:extLst>
              <a:ext uri="{FF2B5EF4-FFF2-40B4-BE49-F238E27FC236}">
                <a16:creationId xmlns:a16="http://schemas.microsoft.com/office/drawing/2014/main" id="{B8542712-9D4D-4820-8C99-04890886A32E}"/>
              </a:ext>
            </a:extLst>
          </p:cNvPr>
          <p:cNvSpPr/>
          <p:nvPr/>
        </p:nvSpPr>
        <p:spPr>
          <a:xfrm>
            <a:off x="3712842" y="3829266"/>
            <a:ext cx="5020143" cy="16164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F81A162-DAC9-4631-A23B-D7C413D57C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5382" y="231685"/>
            <a:ext cx="3339972" cy="1123950"/>
          </a:xfrm>
          <a:prstGeom prst="rect">
            <a:avLst/>
          </a:prstGeom>
        </p:spPr>
      </p:pic>
      <p:sp>
        <p:nvSpPr>
          <p:cNvPr id="48" name="object 38">
            <a:extLst>
              <a:ext uri="{FF2B5EF4-FFF2-40B4-BE49-F238E27FC236}">
                <a16:creationId xmlns:a16="http://schemas.microsoft.com/office/drawing/2014/main" id="{6E7E23CF-BDB4-434D-B49E-3909DF7E85F0}"/>
              </a:ext>
            </a:extLst>
          </p:cNvPr>
          <p:cNvSpPr txBox="1"/>
          <p:nvPr/>
        </p:nvSpPr>
        <p:spPr>
          <a:xfrm>
            <a:off x="3723072" y="4063721"/>
            <a:ext cx="5153464" cy="1272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b="1" spc="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https://vk.com/frp_kareliya</a:t>
            </a:r>
            <a:endParaRPr lang="ru-RU" sz="2000" b="1" spc="15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2000" b="1" spc="15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000" b="1" spc="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https://vk.com/frp10rk</a:t>
            </a:r>
            <a:endParaRPr lang="ru-RU" sz="2000" b="1" spc="15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ts val="2841"/>
              </a:lnSpc>
              <a:spcBef>
                <a:spcPts val="0"/>
              </a:spcBef>
              <a:spcAft>
                <a:spcPts val="0"/>
              </a:spcAft>
            </a:pPr>
            <a:endParaRPr sz="2300" spc="-33" dirty="0">
              <a:solidFill>
                <a:srgbClr val="FFFFFF"/>
              </a:solidFill>
              <a:latin typeface="OIQACM+BrutalType-Medium"/>
              <a:cs typeface="OIQACM+BrutalType-Medium"/>
            </a:endParaRPr>
          </a:p>
        </p:txBody>
      </p:sp>
      <p:sp>
        <p:nvSpPr>
          <p:cNvPr id="49" name="Заголовок 41">
            <a:extLst>
              <a:ext uri="{FF2B5EF4-FFF2-40B4-BE49-F238E27FC236}">
                <a16:creationId xmlns:a16="http://schemas.microsoft.com/office/drawing/2014/main" id="{1DEA509B-19C5-4C97-9F4F-BC06BEE1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02" y="401103"/>
            <a:ext cx="11475344" cy="553998"/>
          </a:xfrm>
        </p:spPr>
        <p:txBody>
          <a:bodyPr/>
          <a:lstStyle/>
          <a:p>
            <a:r>
              <a:rPr lang="ru-RU" sz="3600" b="1" dirty="0"/>
              <a:t>Благодарю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96055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3690" y="1652172"/>
            <a:ext cx="157200" cy="7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840" y="6156908"/>
            <a:ext cx="174815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808" y="1115754"/>
            <a:ext cx="5619191" cy="427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226" y="1743899"/>
            <a:ext cx="5312465" cy="3918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7849" y="272587"/>
            <a:ext cx="8035595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Отраслевые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направления,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финансируемые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ФРП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0614" y="1179623"/>
            <a:ext cx="4967402" cy="31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DB052B"/>
                </a:solidFill>
                <a:latin typeface="OIQACM+BrutalType-Medium"/>
                <a:cs typeface="OIQACM+BrutalType-Medium"/>
              </a:rPr>
              <a:t>Раздел С. </a:t>
            </a: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"Обрабатывающие производства"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58888" y="1764928"/>
            <a:ext cx="1299210" cy="257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Класс ОКВЭД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8693" y="2328801"/>
            <a:ext cx="2974237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10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пищевых продуктов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70492" y="2340340"/>
            <a:ext cx="186570" cy="14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11150" y="2328836"/>
            <a:ext cx="2873350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24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металлургическое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8084" y="2587881"/>
            <a:ext cx="3107740" cy="48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13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текстильных изделий</a:t>
            </a:r>
          </a:p>
          <a:p>
            <a:pPr marL="0" marR="0">
              <a:lnSpc>
                <a:spcPts val="1461"/>
              </a:lnSpc>
              <a:spcBef>
                <a:spcPts val="528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14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одежды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11150" y="2587915"/>
            <a:ext cx="3945027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25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готовых металлических изделий,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52068" y="2772777"/>
            <a:ext cx="2285238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кроме машин и оборудования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111150" y="3029875"/>
            <a:ext cx="3508248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26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компьютеров, электронных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48084" y="3106041"/>
            <a:ext cx="3305251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15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кожи и изделий из кожи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52068" y="3214736"/>
            <a:ext cx="1755344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оптических изделий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48084" y="3365121"/>
            <a:ext cx="4021074" cy="58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16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Обработка древесины и производство изделий</a:t>
            </a:r>
          </a:p>
          <a:p>
            <a:pPr marL="327964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из дерева и пробки, кроме мебели, производство</a:t>
            </a:r>
          </a:p>
          <a:p>
            <a:pPr marL="327964" marR="0">
              <a:lnSpc>
                <a:spcPts val="1432"/>
              </a:lnSpc>
              <a:spcBef>
                <a:spcPts val="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изделий из соломки и материалов для плетения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111150" y="3471835"/>
            <a:ext cx="3737762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27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электрического оборудования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111150" y="3730915"/>
            <a:ext cx="3247338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28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машин и оборудования,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52068" y="3915776"/>
            <a:ext cx="2870302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не включенных в другие группировки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48084" y="3989961"/>
            <a:ext cx="3600601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17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бумаги и бумажных изделий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111150" y="4172875"/>
            <a:ext cx="3534308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29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автотранспортных средств,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48084" y="4249041"/>
            <a:ext cx="3294736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19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кокса и нефтепродуктов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090374" y="4260583"/>
            <a:ext cx="183016" cy="14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452068" y="4357736"/>
            <a:ext cx="2035454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прицепов и полуприцепов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48693" y="4508121"/>
            <a:ext cx="4055212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20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химических веществ и химических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111759" y="4614836"/>
            <a:ext cx="3727704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30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прочих транспортных средств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276049" y="4692982"/>
            <a:ext cx="895654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продуктов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452068" y="4799696"/>
            <a:ext cx="1293418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оборудования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48084" y="4950081"/>
            <a:ext cx="3254350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21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лекарственных средств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111150" y="5056796"/>
            <a:ext cx="2078889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31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мебели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276049" y="5134943"/>
            <a:ext cx="3780587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материалов, применяемых в медицинских целях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111150" y="5315876"/>
            <a:ext cx="3426255" cy="48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32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прочих готовых изделий</a:t>
            </a:r>
          </a:p>
          <a:p>
            <a:pPr marL="0" marR="0">
              <a:lnSpc>
                <a:spcPts val="1461"/>
              </a:lnSpc>
              <a:spcBef>
                <a:spcPts val="528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33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Ремонт и монтаж машин и оборудования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48084" y="5392041"/>
            <a:ext cx="4245559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22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резиновых и пластмассовых изделий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48084" y="5651121"/>
            <a:ext cx="3355543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23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прочей неметаллической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76049" y="5835983"/>
            <a:ext cx="1928622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минеральной продукции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57807" y="6233517"/>
            <a:ext cx="10177652" cy="27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dirty="0"/>
              <a:t>1 В части промышленных биотехнологий или проектов, продукция которых имеет лечебное назначение или относится к лечебному питанию и реализуемых в отраслях промышленности по следующим видам экономической деятельности: ОКВЭД 10.89.1, 10.89.4, 10.89.7, 10.89.8, 10.86.61, 10.86.62, 10.86.63, 10.86.64, 10.86.69, 10.86.5.</a:t>
            </a:r>
            <a:endParaRPr sz="9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E91981CA-FA7D-41D5-85C8-6FC47A9B7873}"/>
              </a:ext>
            </a:extLst>
          </p:cNvPr>
          <p:cNvSpPr txBox="1"/>
          <p:nvPr/>
        </p:nvSpPr>
        <p:spPr>
          <a:xfrm>
            <a:off x="883861" y="2102520"/>
            <a:ext cx="2974237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JRDNBJ+BrutalType-Bold"/>
                <a:cs typeface="JRDNBJ+BrutalType-Bold"/>
              </a:rPr>
              <a:t>  </a:t>
            </a:r>
            <a:r>
              <a:rPr lang="ru-RU"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08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Добыча полезных ископаемых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4E6DD78-6931-40A1-B45A-BC6128A4F263}"/>
              </a:ext>
            </a:extLst>
          </p:cNvPr>
          <p:cNvCxnSpPr>
            <a:cxnSpLocks/>
          </p:cNvCxnSpPr>
          <p:nvPr/>
        </p:nvCxnSpPr>
        <p:spPr>
          <a:xfrm>
            <a:off x="688199" y="2196938"/>
            <a:ext cx="1004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622" y="612118"/>
            <a:ext cx="10699344" cy="553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82313" y="484917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819" y="79727"/>
            <a:ext cx="10171330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Основные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условия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региональных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финансирования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63410" y="353965"/>
            <a:ext cx="526695" cy="37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CCCCCC"/>
              </a:solidFill>
              <a:latin typeface="OIQACM+BrutalType-Medium"/>
              <a:cs typeface="OIQACM+BrutalType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4422" y="732513"/>
            <a:ext cx="1176277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6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Сумма</a:t>
            </a:r>
            <a:r>
              <a:rPr sz="12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займа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96951" y="818426"/>
            <a:ext cx="1029106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Программа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11566" y="779600"/>
            <a:ext cx="1700035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Процентные</a:t>
            </a:r>
            <a:r>
              <a:rPr sz="12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 </a:t>
            </a:r>
            <a:r>
              <a:rPr sz="1250" spc="13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ставки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29050" y="811218"/>
            <a:ext cx="1053068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Срок</a:t>
            </a:r>
            <a:r>
              <a:rPr sz="12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займа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98905" y="934281"/>
            <a:ext cx="895212" cy="227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8"/>
              </a:lnSpc>
              <a:spcBef>
                <a:spcPts val="0"/>
              </a:spcBef>
              <a:spcAft>
                <a:spcPts val="0"/>
              </a:spcAft>
            </a:pPr>
            <a:r>
              <a:rPr sz="1250" spc="13" dirty="0">
                <a:solidFill>
                  <a:srgbClr val="FFFFFF"/>
                </a:solidFill>
                <a:latin typeface="NLKRTI+BrutalType"/>
                <a:cs typeface="NLKRTI+BrutalType"/>
              </a:rPr>
              <a:t>(млн</a:t>
            </a:r>
            <a:r>
              <a:rPr sz="1250" dirty="0">
                <a:solidFill>
                  <a:srgbClr val="FFFFFF"/>
                </a:solidFill>
                <a:latin typeface="NLKRTI+BrutalType"/>
                <a:cs typeface="NLKRTI+BrutalType"/>
              </a:rPr>
              <a:t> руб.)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893362" y="4768544"/>
            <a:ext cx="189889" cy="147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6C86A11-1968-4710-BB72-9E5BC8334468}"/>
              </a:ext>
            </a:extLst>
          </p:cNvPr>
          <p:cNvGrpSpPr/>
          <p:nvPr/>
        </p:nvGrpSpPr>
        <p:grpSpPr>
          <a:xfrm>
            <a:off x="691771" y="1199360"/>
            <a:ext cx="10699350" cy="752385"/>
            <a:chOff x="1045150" y="5145854"/>
            <a:chExt cx="10699350" cy="752385"/>
          </a:xfrm>
        </p:grpSpPr>
        <p:sp>
          <p:nvSpPr>
            <p:cNvPr id="82" name="object 5">
              <a:extLst>
                <a:ext uri="{FF2B5EF4-FFF2-40B4-BE49-F238E27FC236}">
                  <a16:creationId xmlns:a16="http://schemas.microsoft.com/office/drawing/2014/main" id="{3224DD20-B56A-412D-8961-34D9BDC16946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3" name="object 35">
              <a:extLst>
                <a:ext uri="{FF2B5EF4-FFF2-40B4-BE49-F238E27FC236}">
                  <a16:creationId xmlns:a16="http://schemas.microsoft.com/office/drawing/2014/main" id="{47460813-5DCF-4659-9750-CAEDF90BF577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1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Проекты развития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F4FFA6E3-67B4-4ED2-B2F4-434CD7732460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7D3C8C77-FAB5-4428-8ED9-E7B596562A7F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object 37">
              <a:extLst>
                <a:ext uri="{FF2B5EF4-FFF2-40B4-BE49-F238E27FC236}">
                  <a16:creationId xmlns:a16="http://schemas.microsoft.com/office/drawing/2014/main" id="{9A92CD0B-06F1-4EA3-AEE4-B4449D85E7A9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5</a:t>
              </a:r>
              <a:r>
                <a:rPr lang="ru-RU" sz="1450" spc="-23" dirty="0">
                  <a:solidFill>
                    <a:srgbClr val="000000"/>
                  </a:solidFill>
                  <a:latin typeface="EDVQTM+BrutalType-Medium"/>
                  <a:cs typeface="AEPPRK+BrutalType-Light"/>
                </a:rPr>
                <a:t> 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87" name="object 29">
              <a:extLst>
                <a:ext uri="{FF2B5EF4-FFF2-40B4-BE49-F238E27FC236}">
                  <a16:creationId xmlns:a16="http://schemas.microsoft.com/office/drawing/2014/main" id="{53CDB908-EF0D-4ECA-A6DD-9A42B1ACB389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10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88" name="object 33">
              <a:extLst>
                <a:ext uri="{FF2B5EF4-FFF2-40B4-BE49-F238E27FC236}">
                  <a16:creationId xmlns:a16="http://schemas.microsoft.com/office/drawing/2014/main" id="{13ACE8FD-EC6D-4119-B0B1-871D1788F3F9}"/>
                </a:ext>
              </a:extLst>
            </p:cNvPr>
            <p:cNvSpPr txBox="1"/>
            <p:nvPr/>
          </p:nvSpPr>
          <p:spPr>
            <a:xfrm>
              <a:off x="7027989" y="5399680"/>
              <a:ext cx="1377638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1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при банковской гарантии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89" name="object 33">
              <a:extLst>
                <a:ext uri="{FF2B5EF4-FFF2-40B4-BE49-F238E27FC236}">
                  <a16:creationId xmlns:a16="http://schemas.microsoft.com/office/drawing/2014/main" id="{4F4E491C-AC51-457E-ACFA-3C81759DD55C}"/>
                </a:ext>
              </a:extLst>
            </p:cNvPr>
            <p:cNvSpPr txBox="1"/>
            <p:nvPr/>
          </p:nvSpPr>
          <p:spPr>
            <a:xfrm>
              <a:off x="8819102" y="5399680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3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A447EE86-AD0C-48FE-BC96-3E31B183F56E}"/>
              </a:ext>
            </a:extLst>
          </p:cNvPr>
          <p:cNvGrpSpPr/>
          <p:nvPr/>
        </p:nvGrpSpPr>
        <p:grpSpPr>
          <a:xfrm>
            <a:off x="682302" y="1979188"/>
            <a:ext cx="10699350" cy="752385"/>
            <a:chOff x="1045150" y="5145854"/>
            <a:chExt cx="10699350" cy="752385"/>
          </a:xfrm>
        </p:grpSpPr>
        <p:sp>
          <p:nvSpPr>
            <p:cNvPr id="91" name="object 5">
              <a:extLst>
                <a:ext uri="{FF2B5EF4-FFF2-40B4-BE49-F238E27FC236}">
                  <a16:creationId xmlns:a16="http://schemas.microsoft.com/office/drawing/2014/main" id="{9B327F7D-7770-45C2-BEB9-6A1F46CABCB8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2" name="object 35">
              <a:extLst>
                <a:ext uri="{FF2B5EF4-FFF2-40B4-BE49-F238E27FC236}">
                  <a16:creationId xmlns:a16="http://schemas.microsoft.com/office/drawing/2014/main" id="{82191E02-7882-4F2A-9EF3-972311D26C97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2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5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Ком</a:t>
              </a:r>
              <a:r>
                <a:rPr lang="ru-RU" sz="1250" spc="15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плектующие изделия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1977BA37-6F28-412B-B575-65E8D53D1B8C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00270B77-14EB-4642-A1CC-B2DA948DE57C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object 37">
              <a:extLst>
                <a:ext uri="{FF2B5EF4-FFF2-40B4-BE49-F238E27FC236}">
                  <a16:creationId xmlns:a16="http://schemas.microsoft.com/office/drawing/2014/main" id="{AFF4FA5B-3458-491D-AA5F-B57FC1ACE061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5</a:t>
              </a: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 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96" name="object 29">
              <a:extLst>
                <a:ext uri="{FF2B5EF4-FFF2-40B4-BE49-F238E27FC236}">
                  <a16:creationId xmlns:a16="http://schemas.microsoft.com/office/drawing/2014/main" id="{1182CF2D-97A5-49DE-BEC8-3D4CF2BDD794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10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97" name="object 33">
              <a:extLst>
                <a:ext uri="{FF2B5EF4-FFF2-40B4-BE49-F238E27FC236}">
                  <a16:creationId xmlns:a16="http://schemas.microsoft.com/office/drawing/2014/main" id="{E7B13E22-CE38-4A90-A6FA-AD5BBAF7E3EB}"/>
                </a:ext>
              </a:extLst>
            </p:cNvPr>
            <p:cNvSpPr txBox="1"/>
            <p:nvPr/>
          </p:nvSpPr>
          <p:spPr>
            <a:xfrm>
              <a:off x="7027989" y="5399680"/>
              <a:ext cx="1377638" cy="4292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1%</a:t>
              </a:r>
            </a:p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при банковской гарантии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98" name="object 33">
              <a:extLst>
                <a:ext uri="{FF2B5EF4-FFF2-40B4-BE49-F238E27FC236}">
                  <a16:creationId xmlns:a16="http://schemas.microsoft.com/office/drawing/2014/main" id="{8C52CD2E-1179-414D-B4A7-F902FC09511C}"/>
                </a:ext>
              </a:extLst>
            </p:cNvPr>
            <p:cNvSpPr txBox="1"/>
            <p:nvPr/>
          </p:nvSpPr>
          <p:spPr>
            <a:xfrm>
              <a:off x="8819102" y="5399680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3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879BD31E-F161-497D-8A35-62E9B30C4B48}"/>
              </a:ext>
            </a:extLst>
          </p:cNvPr>
          <p:cNvGrpSpPr/>
          <p:nvPr/>
        </p:nvGrpSpPr>
        <p:grpSpPr>
          <a:xfrm>
            <a:off x="712665" y="2767312"/>
            <a:ext cx="10699350" cy="752385"/>
            <a:chOff x="1045150" y="5145854"/>
            <a:chExt cx="10699350" cy="752385"/>
          </a:xfrm>
        </p:grpSpPr>
        <p:sp>
          <p:nvSpPr>
            <p:cNvPr id="100" name="object 5">
              <a:extLst>
                <a:ext uri="{FF2B5EF4-FFF2-40B4-BE49-F238E27FC236}">
                  <a16:creationId xmlns:a16="http://schemas.microsoft.com/office/drawing/2014/main" id="{DF817070-E0C1-40B7-8B30-2F3F024CD86C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1" name="object 35">
              <a:extLst>
                <a:ext uri="{FF2B5EF4-FFF2-40B4-BE49-F238E27FC236}">
                  <a16:creationId xmlns:a16="http://schemas.microsoft.com/office/drawing/2014/main" id="{91F72BFC-760B-439F-A3BA-E47BACE233A7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3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Проекты лесной промышленности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02" name="Прямоугольник: скругленные углы 101">
              <a:extLst>
                <a:ext uri="{FF2B5EF4-FFF2-40B4-BE49-F238E27FC236}">
                  <a16:creationId xmlns:a16="http://schemas.microsoft.com/office/drawing/2014/main" id="{65D7144A-F4AE-4D2D-A81D-AC99D522718A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4BC8DF85-81E6-41D3-85BE-38ACAFDD5606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object 37">
              <a:extLst>
                <a:ext uri="{FF2B5EF4-FFF2-40B4-BE49-F238E27FC236}">
                  <a16:creationId xmlns:a16="http://schemas.microsoft.com/office/drawing/2014/main" id="{1141F063-26D3-4E91-8CDB-FBD7184EF3BA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5 </a:t>
              </a: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05" name="object 29">
              <a:extLst>
                <a:ext uri="{FF2B5EF4-FFF2-40B4-BE49-F238E27FC236}">
                  <a16:creationId xmlns:a16="http://schemas.microsoft.com/office/drawing/2014/main" id="{B497EE3D-52A1-455C-A2B6-CAF54753D74C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10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61A9FF90-0FED-4F62-A43E-313D693E4065}"/>
              </a:ext>
            </a:extLst>
          </p:cNvPr>
          <p:cNvGrpSpPr/>
          <p:nvPr/>
        </p:nvGrpSpPr>
        <p:grpSpPr>
          <a:xfrm>
            <a:off x="691771" y="3566345"/>
            <a:ext cx="10699350" cy="752385"/>
            <a:chOff x="1045150" y="5145854"/>
            <a:chExt cx="10699350" cy="752385"/>
          </a:xfrm>
        </p:grpSpPr>
        <p:sp>
          <p:nvSpPr>
            <p:cNvPr id="109" name="object 5">
              <a:extLst>
                <a:ext uri="{FF2B5EF4-FFF2-40B4-BE49-F238E27FC236}">
                  <a16:creationId xmlns:a16="http://schemas.microsoft.com/office/drawing/2014/main" id="{B74572D6-8505-44F7-B177-E143F4619A7B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10" name="object 35">
              <a:extLst>
                <a:ext uri="{FF2B5EF4-FFF2-40B4-BE49-F238E27FC236}">
                  <a16:creationId xmlns:a16="http://schemas.microsoft.com/office/drawing/2014/main" id="{5E143FBA-9CDD-4D04-899B-51A9B2678F86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3847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4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Приобретение промышленной техники и оборудования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804747C2-CD65-43E5-B0E4-C6D0682B5287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BD4DA554-5E90-4871-869E-AB33DFAA7F75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object 37">
              <a:extLst>
                <a:ext uri="{FF2B5EF4-FFF2-40B4-BE49-F238E27FC236}">
                  <a16:creationId xmlns:a16="http://schemas.microsoft.com/office/drawing/2014/main" id="{2E2106EA-4573-4C0B-97E5-BCCBDAF603B2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5 </a:t>
              </a: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14" name="object 29">
              <a:extLst>
                <a:ext uri="{FF2B5EF4-FFF2-40B4-BE49-F238E27FC236}">
                  <a16:creationId xmlns:a16="http://schemas.microsoft.com/office/drawing/2014/main" id="{70C6887E-601A-42E6-BA40-A8D37297EE5B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2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115" name="object 33">
              <a:extLst>
                <a:ext uri="{FF2B5EF4-FFF2-40B4-BE49-F238E27FC236}">
                  <a16:creationId xmlns:a16="http://schemas.microsoft.com/office/drawing/2014/main" id="{AAD479CC-FCD4-43DF-80C4-70036EC0CA69}"/>
                </a:ext>
              </a:extLst>
            </p:cNvPr>
            <p:cNvSpPr txBox="1"/>
            <p:nvPr/>
          </p:nvSpPr>
          <p:spPr>
            <a:xfrm>
              <a:off x="7027989" y="5399680"/>
              <a:ext cx="1377638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3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при банковской гарантии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16" name="object 33">
              <a:extLst>
                <a:ext uri="{FF2B5EF4-FFF2-40B4-BE49-F238E27FC236}">
                  <a16:creationId xmlns:a16="http://schemas.microsoft.com/office/drawing/2014/main" id="{3124AC66-0CD1-401A-9E9A-616243FFD73C}"/>
                </a:ext>
              </a:extLst>
            </p:cNvPr>
            <p:cNvSpPr txBox="1"/>
            <p:nvPr/>
          </p:nvSpPr>
          <p:spPr>
            <a:xfrm>
              <a:off x="8819102" y="5399680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C8FAA623-3730-4D39-96AE-70FF584B4ACD}"/>
              </a:ext>
            </a:extLst>
          </p:cNvPr>
          <p:cNvGrpSpPr/>
          <p:nvPr/>
        </p:nvGrpSpPr>
        <p:grpSpPr>
          <a:xfrm>
            <a:off x="691771" y="2987016"/>
            <a:ext cx="10699350" cy="2121859"/>
            <a:chOff x="1045150" y="3776380"/>
            <a:chExt cx="10699350" cy="2121859"/>
          </a:xfrm>
        </p:grpSpPr>
        <p:sp>
          <p:nvSpPr>
            <p:cNvPr id="118" name="object 5">
              <a:extLst>
                <a:ext uri="{FF2B5EF4-FFF2-40B4-BE49-F238E27FC236}">
                  <a16:creationId xmlns:a16="http://schemas.microsoft.com/office/drawing/2014/main" id="{07CA6616-1F0C-4385-B493-6F2431721C01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19" name="object 35">
              <a:extLst>
                <a:ext uri="{FF2B5EF4-FFF2-40B4-BE49-F238E27FC236}">
                  <a16:creationId xmlns:a16="http://schemas.microsoft.com/office/drawing/2014/main" id="{41FDEF78-A5C1-4A2B-83AD-06DA4248723B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5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Промышленные объекты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CA12A1ED-1806-4E83-B01C-FC2B159702A8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03FD1C43-0737-49EB-B2EB-970C9B26777C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object 37">
              <a:extLst>
                <a:ext uri="{FF2B5EF4-FFF2-40B4-BE49-F238E27FC236}">
                  <a16:creationId xmlns:a16="http://schemas.microsoft.com/office/drawing/2014/main" id="{6D45255D-AE65-450F-B1A6-D048FFB525B0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3 </a:t>
              </a: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23" name="object 29">
              <a:extLst>
                <a:ext uri="{FF2B5EF4-FFF2-40B4-BE49-F238E27FC236}">
                  <a16:creationId xmlns:a16="http://schemas.microsoft.com/office/drawing/2014/main" id="{B39E604C-FE2C-4134-BFA9-58DCB455684A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2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124" name="object 33">
              <a:extLst>
                <a:ext uri="{FF2B5EF4-FFF2-40B4-BE49-F238E27FC236}">
                  <a16:creationId xmlns:a16="http://schemas.microsoft.com/office/drawing/2014/main" id="{1F8B5AE3-A53D-4AD7-9487-C4553432C698}"/>
                </a:ext>
              </a:extLst>
            </p:cNvPr>
            <p:cNvSpPr txBox="1"/>
            <p:nvPr/>
          </p:nvSpPr>
          <p:spPr>
            <a:xfrm>
              <a:off x="7898758" y="5317230"/>
              <a:ext cx="1377638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latin typeface="OIQACM+BrutalType-Medium"/>
                  <a:cs typeface="OIQACM+BrutalType-Medium"/>
                </a:rPr>
                <a:t>5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при банковской гарантии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25" name="object 33">
              <a:extLst>
                <a:ext uri="{FF2B5EF4-FFF2-40B4-BE49-F238E27FC236}">
                  <a16:creationId xmlns:a16="http://schemas.microsoft.com/office/drawing/2014/main" id="{7CC10890-90BB-4590-89E6-EC0DE78E27F0}"/>
                </a:ext>
              </a:extLst>
            </p:cNvPr>
            <p:cNvSpPr txBox="1"/>
            <p:nvPr/>
          </p:nvSpPr>
          <p:spPr>
            <a:xfrm>
              <a:off x="8819102" y="3776380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3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B3402A2-C77B-42D9-AD18-7662D13B33FC}"/>
              </a:ext>
            </a:extLst>
          </p:cNvPr>
          <p:cNvGrpSpPr/>
          <p:nvPr/>
        </p:nvGrpSpPr>
        <p:grpSpPr>
          <a:xfrm>
            <a:off x="682302" y="5153502"/>
            <a:ext cx="10699350" cy="752385"/>
            <a:chOff x="1045150" y="5145854"/>
            <a:chExt cx="10699350" cy="752385"/>
          </a:xfrm>
        </p:grpSpPr>
        <p:sp>
          <p:nvSpPr>
            <p:cNvPr id="129" name="object 5">
              <a:extLst>
                <a:ext uri="{FF2B5EF4-FFF2-40B4-BE49-F238E27FC236}">
                  <a16:creationId xmlns:a16="http://schemas.microsoft.com/office/drawing/2014/main" id="{C2C632CA-AE77-4AB3-96BF-9E29F4EF167E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30" name="object 35">
              <a:extLst>
                <a:ext uri="{FF2B5EF4-FFF2-40B4-BE49-F238E27FC236}">
                  <a16:creationId xmlns:a16="http://schemas.microsoft.com/office/drawing/2014/main" id="{59AE03B2-3BD3-4721-B6DA-68EEAB4C4362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6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Бизнес-оборот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C0DE239F-AAFC-4B69-B3C9-3E26383E1641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Прямоугольник: скругленные углы 131">
              <a:extLst>
                <a:ext uri="{FF2B5EF4-FFF2-40B4-BE49-F238E27FC236}">
                  <a16:creationId xmlns:a16="http://schemas.microsoft.com/office/drawing/2014/main" id="{5D4961CE-DFE8-461C-9D8E-E3A5E29301EA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3" name="object 37">
              <a:extLst>
                <a:ext uri="{FF2B5EF4-FFF2-40B4-BE49-F238E27FC236}">
                  <a16:creationId xmlns:a16="http://schemas.microsoft.com/office/drawing/2014/main" id="{51DA9681-C17C-49F4-8D03-01395D76E4EC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20</a:t>
              </a:r>
              <a:r>
                <a:rPr lang="ru-RU" sz="1450" spc="-23" dirty="0">
                  <a:solidFill>
                    <a:srgbClr val="000000"/>
                  </a:solidFill>
                  <a:latin typeface="EDVQTM+BrutalType-Medium"/>
                  <a:cs typeface="AEPPRK+BrutalType-Light"/>
                </a:rPr>
                <a:t> </a:t>
              </a:r>
              <a:r>
                <a:rPr lang="ru-RU" sz="1450" dirty="0">
                  <a:solidFill>
                    <a:srgbClr val="000000"/>
                  </a:solidFill>
                  <a:latin typeface="AEPPRK+BrutalType-Light"/>
                  <a:cs typeface="Times New Roman"/>
                </a:rPr>
                <a:t>мес.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34" name="object 29">
              <a:extLst>
                <a:ext uri="{FF2B5EF4-FFF2-40B4-BE49-F238E27FC236}">
                  <a16:creationId xmlns:a16="http://schemas.microsoft.com/office/drawing/2014/main" id="{788FB5ED-37B1-4B63-9C1C-0A6831A9379B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4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135" name="object 33">
              <a:extLst>
                <a:ext uri="{FF2B5EF4-FFF2-40B4-BE49-F238E27FC236}">
                  <a16:creationId xmlns:a16="http://schemas.microsoft.com/office/drawing/2014/main" id="{03A092D6-D797-41F7-90A0-1434E518B264}"/>
                </a:ext>
              </a:extLst>
            </p:cNvPr>
            <p:cNvSpPr txBox="1"/>
            <p:nvPr/>
          </p:nvSpPr>
          <p:spPr>
            <a:xfrm>
              <a:off x="7027989" y="5399680"/>
              <a:ext cx="1377638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4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при банковской гарантии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36" name="object 33">
              <a:extLst>
                <a:ext uri="{FF2B5EF4-FFF2-40B4-BE49-F238E27FC236}">
                  <a16:creationId xmlns:a16="http://schemas.microsoft.com/office/drawing/2014/main" id="{CEA62DBB-5B78-44C4-9476-9420FC36FFF6}"/>
                </a:ext>
              </a:extLst>
            </p:cNvPr>
            <p:cNvSpPr txBox="1"/>
            <p:nvPr/>
          </p:nvSpPr>
          <p:spPr>
            <a:xfrm>
              <a:off x="8819102" y="5399680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7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B389DC3C-084E-48B2-8746-51D4E69FEF9A}"/>
              </a:ext>
            </a:extLst>
          </p:cNvPr>
          <p:cNvGrpSpPr/>
          <p:nvPr/>
        </p:nvGrpSpPr>
        <p:grpSpPr>
          <a:xfrm>
            <a:off x="664060" y="5954455"/>
            <a:ext cx="10699350" cy="752385"/>
            <a:chOff x="1045150" y="5145854"/>
            <a:chExt cx="10699350" cy="752385"/>
          </a:xfrm>
        </p:grpSpPr>
        <p:sp>
          <p:nvSpPr>
            <p:cNvPr id="138" name="object 5">
              <a:extLst>
                <a:ext uri="{FF2B5EF4-FFF2-40B4-BE49-F238E27FC236}">
                  <a16:creationId xmlns:a16="http://schemas.microsoft.com/office/drawing/2014/main" id="{C7C60C1B-6078-4C49-9FF0-1365102F6048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39" name="object 35">
              <a:extLst>
                <a:ext uri="{FF2B5EF4-FFF2-40B4-BE49-F238E27FC236}">
                  <a16:creationId xmlns:a16="http://schemas.microsoft.com/office/drawing/2014/main" id="{D88BDF0B-B975-48DB-97F0-689EDE198346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7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Приоритетные проекты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388BC83B-05F3-45DE-A847-4DF7375E9560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Прямоугольник: скругленные углы 140">
              <a:extLst>
                <a:ext uri="{FF2B5EF4-FFF2-40B4-BE49-F238E27FC236}">
                  <a16:creationId xmlns:a16="http://schemas.microsoft.com/office/drawing/2014/main" id="{1C1266CD-5605-4E54-9DF5-B900F713D2FC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2" name="object 37">
              <a:extLst>
                <a:ext uri="{FF2B5EF4-FFF2-40B4-BE49-F238E27FC236}">
                  <a16:creationId xmlns:a16="http://schemas.microsoft.com/office/drawing/2014/main" id="{628A0A0B-F959-4C3F-9DE9-41747217471E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5 </a:t>
              </a: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43" name="object 29">
              <a:extLst>
                <a:ext uri="{FF2B5EF4-FFF2-40B4-BE49-F238E27FC236}">
                  <a16:creationId xmlns:a16="http://schemas.microsoft.com/office/drawing/2014/main" id="{19F3DB9F-FE80-467D-9E2C-5FF09280F1CB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7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144" name="object 33">
              <a:extLst>
                <a:ext uri="{FF2B5EF4-FFF2-40B4-BE49-F238E27FC236}">
                  <a16:creationId xmlns:a16="http://schemas.microsoft.com/office/drawing/2014/main" id="{B59073D5-F167-4A6A-8854-7C2994EFCC9E}"/>
                </a:ext>
              </a:extLst>
            </p:cNvPr>
            <p:cNvSpPr txBox="1"/>
            <p:nvPr/>
          </p:nvSpPr>
          <p:spPr>
            <a:xfrm>
              <a:off x="7027989" y="5399680"/>
              <a:ext cx="1377638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3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при банковской гарантии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45" name="object 33">
              <a:extLst>
                <a:ext uri="{FF2B5EF4-FFF2-40B4-BE49-F238E27FC236}">
                  <a16:creationId xmlns:a16="http://schemas.microsoft.com/office/drawing/2014/main" id="{14C05F21-30A8-438C-864E-7FED7725896F}"/>
                </a:ext>
              </a:extLst>
            </p:cNvPr>
            <p:cNvSpPr txBox="1"/>
            <p:nvPr/>
          </p:nvSpPr>
          <p:spPr>
            <a:xfrm>
              <a:off x="8819102" y="5399680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6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sp>
        <p:nvSpPr>
          <p:cNvPr id="146" name="object 33">
            <a:extLst>
              <a:ext uri="{FF2B5EF4-FFF2-40B4-BE49-F238E27FC236}">
                <a16:creationId xmlns:a16="http://schemas.microsoft.com/office/drawing/2014/main" id="{419585D6-B5E3-49E0-9586-72D7464E38FA}"/>
              </a:ext>
            </a:extLst>
          </p:cNvPr>
          <p:cNvSpPr txBox="1"/>
          <p:nvPr/>
        </p:nvSpPr>
        <p:spPr>
          <a:xfrm>
            <a:off x="6674610" y="2976460"/>
            <a:ext cx="1377638" cy="352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</a:rPr>
              <a:t>1</a:t>
            </a:r>
            <a:r>
              <a:rPr lang="ru-RU" sz="14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%</a:t>
            </a:r>
          </a:p>
          <a:p>
            <a:pPr marL="0" marR="0">
              <a:lnSpc>
                <a:spcPts val="98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" spc="27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 банковской гарантии</a:t>
            </a:r>
            <a:endParaRPr sz="800" spc="27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</p:spTree>
    <p:extLst>
      <p:ext uri="{BB962C8B-B14F-4D97-AF65-F5344CB8AC3E}">
        <p14:creationId xmlns:p14="http://schemas.microsoft.com/office/powerpoint/2010/main" val="316427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89424" y="4161094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3999" y="416109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9424" y="6426140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3999" y="6426140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9424" y="5707450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3999" y="5707450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9424" y="4790637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3999" y="4790637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9424" y="3139401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3999" y="3139401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4005" y="4471929"/>
            <a:ext cx="1551990" cy="540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3997" y="3224924"/>
            <a:ext cx="3089999" cy="540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7861" y="272605"/>
            <a:ext cx="9112708" cy="399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sz="26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Проекты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развития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3789" y="1224018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57999" y="1237277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53801" y="1505993"/>
            <a:ext cx="3617366" cy="453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Программа предназначена для проектов,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направленных на: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58048" y="1719484"/>
            <a:ext cx="1754696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56978" y="1720842"/>
            <a:ext cx="1498092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базовая ставка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3801" y="1908711"/>
            <a:ext cx="1891817" cy="25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 </a:t>
            </a: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импортозамещение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056978" y="1898693"/>
            <a:ext cx="3377031" cy="754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базовая ставка в первые </a:t>
            </a:r>
            <a:r>
              <a:rPr sz="1200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3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года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 банковской гарантии, а также гарантии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ВЭБ.РФ, Корпорации МСП или региональных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гарантийных организаций (РГО)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53801" y="2111936"/>
            <a:ext cx="3060852" cy="457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 </a:t>
            </a: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внедрение наилучших доступных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технологий (НДТ).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056978" y="2610096"/>
            <a:ext cx="3275687" cy="3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 покупке российского оборудования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 сумму ≥ 50% от суммы займа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53777" y="2854857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73248" y="3232038"/>
            <a:ext cx="3002754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5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–100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58002" y="3290421"/>
            <a:ext cx="1797324" cy="126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0" marR="0">
              <a:lnSpc>
                <a:spcPts val="1583"/>
              </a:lnSpc>
              <a:spcBef>
                <a:spcPts val="641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057034" y="3291667"/>
            <a:ext cx="1902561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50%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проекта,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057034" y="3469518"/>
            <a:ext cx="2635757" cy="57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том числе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15%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суммы займа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за счет собственных средств или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средств акционеров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53789" y="4106986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057040" y="4314742"/>
            <a:ext cx="1927987" cy="371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лет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72231" y="4460028"/>
            <a:ext cx="1468006" cy="547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3350" dirty="0">
                <a:solidFill>
                  <a:srgbClr val="000000"/>
                </a:solidFill>
                <a:latin typeface="BRTROV+BrutalType"/>
                <a:cs typeface="BRTROV+BrutalType"/>
              </a:rPr>
              <a:t>5</a:t>
            </a:r>
            <a:r>
              <a:rPr sz="335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958048" y="4941669"/>
            <a:ext cx="1378597" cy="62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Целевой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объем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продаж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новой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продукции: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057040" y="4943045"/>
            <a:ext cx="2235403" cy="57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50%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суммы займа в год,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начиная со 2 года серийного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производства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958036" y="5858475"/>
            <a:ext cx="1380247" cy="429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Общий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бюджет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проекта: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056984" y="5859820"/>
            <a:ext cx="1301800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0,0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95755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746808" y="4085894"/>
            <a:ext cx="10213187" cy="38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46808" y="3272266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808" y="1448436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808" y="4899529"/>
            <a:ext cx="10213187" cy="559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7825" y="272594"/>
            <a:ext cx="10328503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"Проекты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развития"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0327" y="1536793"/>
            <a:ext cx="4435259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1. Разработка нового продукта/технологии, включая: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0327" y="1942889"/>
            <a:ext cx="4932375" cy="2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Опытно-конструкторские и опытно-технологические работы (ОКР/ОТР)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0327" y="2184151"/>
            <a:ext cx="6346419" cy="44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Технические, производственно-технологические, маркетинговые</a:t>
            </a:r>
            <a:r>
              <a:rPr sz="1100" spc="-3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тестирования и испытания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Патентные исследования и патентование разработанных решений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0327" y="2666675"/>
            <a:ext cx="4150334" cy="2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Сертификация, контрольно-сертификационные процедуры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0327" y="2906819"/>
            <a:ext cx="8437448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Приобретение расходных материалов для мероприятий по разработке нового</a:t>
            </a:r>
            <a:r>
              <a:rPr sz="1100" spc="-6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продукта/технологии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EJEIOE+BrutalType-Bold"/>
                <a:cs typeface="EJEIOE+BrutalType-Bold"/>
              </a:rPr>
              <a:t>2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0%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100" spc="-6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0327" y="3365593"/>
            <a:ext cx="1351851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Инжиниринг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0327" y="3772070"/>
            <a:ext cx="7114006" cy="1054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прав на результаты интеллектуальной деятельности</a:t>
            </a:r>
          </a:p>
          <a:p>
            <a:pPr marL="0" marR="0">
              <a:lnSpc>
                <a:spcPts val="1601"/>
              </a:lnSpc>
              <a:spcBef>
                <a:spcPts val="1598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4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в собственность промышленного оборудования</a:t>
            </a:r>
          </a:p>
          <a:p>
            <a:pPr marL="0" marR="0">
              <a:lnSpc>
                <a:spcPts val="1601"/>
              </a:lnSpc>
              <a:spcBef>
                <a:spcPts val="1598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или использование специального оборудования для проведения ОКР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40327" y="4991498"/>
            <a:ext cx="8552191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6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Разработка</a:t>
            </a:r>
            <a:r>
              <a:rPr sz="1300" spc="-2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технико-экономического обоснования, прединвестиционный анализ, не включая расходы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38447" y="5194736"/>
            <a:ext cx="3323971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на аналитические исследования рынка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0327" y="5600882"/>
            <a:ext cx="4607623" cy="24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56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7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Общехозяйственные расходы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10%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300" spc="-72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89424" y="3428319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3999" y="3428319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840" y="6290533"/>
            <a:ext cx="174815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9424" y="5924043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3999" y="5924043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9424" y="5128458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3999" y="5128458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9424" y="4134758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3999" y="4134758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9424" y="2329732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3999" y="2329732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005" y="4485854"/>
            <a:ext cx="1551990" cy="540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97" y="3397859"/>
            <a:ext cx="3089999" cy="540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7861" y="272581"/>
            <a:ext cx="10235717" cy="399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sz="26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Комплектующие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изделия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3740" y="1224031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957999" y="1237277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3751" y="1507256"/>
            <a:ext cx="4160202" cy="806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Программа предназначена для проектов, направ-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ленных на организацию и/или модернизацию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производства комплектующих изделий, применяе-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мых в составе промышленной продукции, перечис-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58048" y="1757950"/>
            <a:ext cx="1754696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056990" y="1759289"/>
            <a:ext cx="1842058" cy="401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первые </a:t>
            </a:r>
            <a:r>
              <a:rPr sz="1200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3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года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 оставшийся срок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3751" y="2269256"/>
            <a:ext cx="4225126" cy="235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ленной в приложении</a:t>
            </a:r>
            <a:r>
              <a:rPr sz="1300" spc="45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 ПП РФ № 719 "О подтверж-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261381" y="2279612"/>
            <a:ext cx="200530" cy="15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4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3791" y="2459781"/>
            <a:ext cx="3886962" cy="4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дении производства промышленной продукции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</a:t>
            </a:r>
            <a:r>
              <a:rPr sz="1300" spc="-3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территории РФ" от</a:t>
            </a:r>
            <a:r>
              <a:rPr sz="1300" spc="-3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17 июля 2015 </a:t>
            </a:r>
            <a:r>
              <a:rPr sz="1300" spc="-11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58002" y="2519212"/>
            <a:ext cx="1797324" cy="133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0" marR="0">
              <a:lnSpc>
                <a:spcPts val="1583"/>
              </a:lnSpc>
              <a:spcBef>
                <a:spcPts val="7015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057046" y="2520458"/>
            <a:ext cx="2512009" cy="754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20%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проекта,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том числе за счет собственных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средств, средств частных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инвесторов или банков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53740" y="3027821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73211" y="3404989"/>
            <a:ext cx="3002753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5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–100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057040" y="3620422"/>
            <a:ext cx="1927987" cy="371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лет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53740" y="4120914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958048" y="4324237"/>
            <a:ext cx="1378597" cy="62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Целевой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объем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продаж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новой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продукции: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057046" y="4325482"/>
            <a:ext cx="2235403" cy="57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30%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суммы займа в год,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начиная со 2 года серийного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производства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72207" y="4473956"/>
            <a:ext cx="1468005" cy="547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3350" dirty="0">
                <a:solidFill>
                  <a:srgbClr val="000000"/>
                </a:solidFill>
                <a:latin typeface="BRTROV+BrutalType"/>
                <a:cs typeface="BRTROV+BrutalType"/>
              </a:rPr>
              <a:t>5</a:t>
            </a:r>
            <a:r>
              <a:rPr sz="335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58036" y="5317945"/>
            <a:ext cx="1380247" cy="429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Общий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бюджет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проекта: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056996" y="5319296"/>
            <a:ext cx="1302410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6,25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57819" y="6367153"/>
            <a:ext cx="9065513" cy="17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 Приложение: "Требования к промышленной продукции, предъявляемые в целях ее отнесения к продукции, произведенной на</a:t>
            </a:r>
            <a:r>
              <a:rPr sz="900" spc="-27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территории Российской Федерации".</a:t>
            </a:r>
          </a:p>
        </p:txBody>
      </p:sp>
    </p:spTree>
    <p:extLst>
      <p:ext uri="{BB962C8B-B14F-4D97-AF65-F5344CB8AC3E}">
        <p14:creationId xmlns:p14="http://schemas.microsoft.com/office/powerpoint/2010/main" val="115629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746808" y="5641961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46808" y="3023143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808" y="4627999"/>
            <a:ext cx="10213187" cy="38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808" y="3827899"/>
            <a:ext cx="10213187" cy="38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808" y="1448436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847" y="1101970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7818" y="272575"/>
            <a:ext cx="6939992" cy="844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"Комплектующие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изделия"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0327" y="1536793"/>
            <a:ext cx="4435259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1. Разработка нового продукта/технологии, включая: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0327" y="1942889"/>
            <a:ext cx="6346419" cy="928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Опытно-конструкторские и опытно-технологические работы (ОКР/ОТР)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Технические, производственно-технологические, маркетинговые</a:t>
            </a:r>
            <a:r>
              <a:rPr sz="1100" spc="-3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тестирования и испытания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Патентные исследования и патентование разработанных решений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Сертификация, контрольно-сертификационные процедуры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0327" y="3124294"/>
            <a:ext cx="2154237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</a:t>
            </a:r>
            <a:r>
              <a:rPr sz="1300" spc="-12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Инжиниринг,</a:t>
            </a:r>
            <a:r>
              <a:rPr sz="1300" spc="12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включая: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0327" y="3529271"/>
            <a:ext cx="7199008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Технологический и ценовой аудит</a:t>
            </a:r>
            <a:r>
              <a:rPr sz="1100" spc="-3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инвестиционных проектов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0,</a:t>
            </a:r>
            <a:r>
              <a:rPr sz="1100" dirty="0">
                <a:solidFill>
                  <a:srgbClr val="DB052B"/>
                </a:solidFill>
                <a:latin typeface="EJEIOE+BrutalType-Bold"/>
                <a:cs typeface="EJEIOE+BrutalType-Bold"/>
              </a:rPr>
              <a:t>3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%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стоимости</a:t>
            </a:r>
            <a:r>
              <a:rPr sz="1100" spc="-1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проекта,</a:t>
            </a:r>
            <a:r>
              <a:rPr sz="1100" spc="-1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но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≤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EJEIOE+BrutalType-Bold"/>
                <a:cs typeface="EJEIOE+BrutalType-Bold"/>
              </a:rPr>
              <a:t>5</a:t>
            </a:r>
            <a:r>
              <a:rPr sz="1100" spc="-18" dirty="0">
                <a:solidFill>
                  <a:srgbClr val="DB052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млн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руб.)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0327" y="3911693"/>
            <a:ext cx="5765964" cy="647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прав на результаты интеллектуальной деятельности</a:t>
            </a:r>
          </a:p>
          <a:p>
            <a:pPr marL="0" marR="0">
              <a:lnSpc>
                <a:spcPts val="1601"/>
              </a:lnSpc>
              <a:spcBef>
                <a:spcPts val="159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4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в собственность промышленного оборудования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0327" y="4724646"/>
            <a:ext cx="7114006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или использование специального оборудования для проведения ОКР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40327" y="5131122"/>
            <a:ext cx="8552191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6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Разработка</a:t>
            </a:r>
            <a:r>
              <a:rPr sz="1300" spc="-2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технико-экономического обоснования, прединвестиционный анализ, не включая расходы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38447" y="5334360"/>
            <a:ext cx="3323971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на аналитические исследования рынка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0327" y="5740506"/>
            <a:ext cx="4607623" cy="24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56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7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Общехозяйственные расходы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10%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300" spc="-72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40327" y="6146982"/>
            <a:ext cx="9305707" cy="24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8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Расходы, связанные с производством и выводом на рынок пилотных партий продукции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EJEIOE+BrutalType-Bold"/>
                <a:cs typeface="EJEIOE+BrutalType-Bold"/>
              </a:rPr>
              <a:t>5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0%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300" spc="-72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51482" y="5041196"/>
            <a:ext cx="353695" cy="353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9448" y="4988529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3999" y="4988529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9448" y="6508636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3999" y="6508636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9448" y="4420167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3999" y="4420167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9448" y="3693086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3999" y="3693086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9448" y="3213872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3999" y="3213872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89448" y="2566048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3999" y="2566048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4005" y="4116335"/>
            <a:ext cx="1551990" cy="540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3997" y="3040033"/>
            <a:ext cx="3089999" cy="540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7836" y="296938"/>
            <a:ext cx="10808819" cy="372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</a:t>
            </a:r>
            <a:r>
              <a:rPr sz="2400" spc="-48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4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"Проекты</a:t>
            </a:r>
            <a:r>
              <a:rPr sz="2400" spc="-48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лесной</a:t>
            </a:r>
            <a:r>
              <a:rPr sz="2400" spc="-48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промышленности</a:t>
            </a:r>
            <a:r>
              <a:rPr sz="24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3764" y="1224018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57999" y="1237277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3777" y="1505993"/>
            <a:ext cx="3921227" cy="1063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Программа предназначена для финансиро-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вания проектов по приобретению и (или)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модернизации</a:t>
            </a:r>
            <a:r>
              <a:rPr sz="1400" spc="-4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технологического оборудова-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ния по обработке древесины промышленны-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ми предприятиями.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58002" y="1644332"/>
            <a:ext cx="1754696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056990" y="1647041"/>
            <a:ext cx="3035529" cy="86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1%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годовых при условии приобретения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отечественного оборудования на сумму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≥ 50% суммы займа или при банковской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гарантии/поручительстве Корпорации МСП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3%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годовых в иных случаях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957995" y="2641791"/>
            <a:ext cx="1797291" cy="887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6" marR="0">
              <a:lnSpc>
                <a:spcPts val="1583"/>
              </a:lnSpc>
              <a:spcBef>
                <a:spcPts val="3517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057046" y="2644531"/>
            <a:ext cx="2672727" cy="5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20%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проекта, в том числе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за счет собственных средств, средств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частных инвесторов или банков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53764" y="2669976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73235" y="3047156"/>
            <a:ext cx="3002753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5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–100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057040" y="3292355"/>
            <a:ext cx="1927987" cy="371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года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53764" y="3751399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958002" y="3768829"/>
            <a:ext cx="1378598" cy="62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Целевой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объем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продаж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новой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продукции: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057046" y="3771569"/>
            <a:ext cx="2385504" cy="5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50%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суммы займа в год,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начиная со 2 года промышленной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эксплуатации оборудования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72219" y="4104440"/>
            <a:ext cx="1463764" cy="547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3350" dirty="0">
                <a:solidFill>
                  <a:srgbClr val="000000"/>
                </a:solidFill>
                <a:latin typeface="BRTROV+BrutalType"/>
                <a:cs typeface="BRTROV+BrutalType"/>
              </a:rPr>
              <a:t>3</a:t>
            </a:r>
            <a:r>
              <a:rPr sz="335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958023" y="4496041"/>
            <a:ext cx="1380247" cy="429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Общий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бюджет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проекта: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056996" y="4498737"/>
            <a:ext cx="1206576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25,0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36797" y="5017733"/>
            <a:ext cx="3851960" cy="429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Заявитель должен быть включен в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реестр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МСП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осуществлять деятельность по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ОКВЭД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16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958002" y="5064265"/>
            <a:ext cx="1260221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Обеспечение: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057033" y="5060622"/>
            <a:ext cx="305843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</a:t>
            </a:r>
            <a:r>
              <a:rPr lang="ru-RU"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банковская гарантия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 всю сумма займа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проценты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057033" y="5493069"/>
            <a:ext cx="409867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или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057046" y="5695622"/>
            <a:ext cx="3624221" cy="739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50%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суммы займа – обязательное обеспечение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виде поручительства региональных гарантийных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организаций (РГО), гарантии Корпорации МСП,</a:t>
            </a:r>
          </a:p>
          <a:p>
            <a:pPr marL="0" marR="0">
              <a:lnSpc>
                <a:spcPts val="1299"/>
              </a:lnSpc>
              <a:spcBef>
                <a:spcPts val="0"/>
              </a:spcBef>
              <a:spcAft>
                <a:spcPts val="0"/>
              </a:spcAft>
            </a:pPr>
            <a:r>
              <a:rPr sz="1100" spc="-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оставшееся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1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обеспечение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–</a:t>
            </a:r>
            <a:r>
              <a:rPr sz="1100" spc="-2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1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согласно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1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стандартам</a:t>
            </a:r>
            <a:r>
              <a:rPr sz="1100" spc="-1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1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ФРП</a:t>
            </a:r>
          </a:p>
        </p:txBody>
      </p:sp>
    </p:spTree>
    <p:extLst>
      <p:ext uri="{BB962C8B-B14F-4D97-AF65-F5344CB8AC3E}">
        <p14:creationId xmlns:p14="http://schemas.microsoft.com/office/powerpoint/2010/main" val="3440644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3661</Words>
  <Application>Microsoft Office PowerPoint</Application>
  <PresentationFormat>Произвольный</PresentationFormat>
  <Paragraphs>673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6" baseType="lpstr">
      <vt:lpstr>WINSMJ+BrutalType-Light</vt:lpstr>
      <vt:lpstr>BRTROV+BrutalType</vt:lpstr>
      <vt:lpstr>NLKRTI+BrutalType</vt:lpstr>
      <vt:lpstr>GTBGPU+BrutalType-Black</vt:lpstr>
      <vt:lpstr>Tahoma</vt:lpstr>
      <vt:lpstr>Times New Roman</vt:lpstr>
      <vt:lpstr>OIQACM+BrutalType-Medium</vt:lpstr>
      <vt:lpstr>Calibri</vt:lpstr>
      <vt:lpstr>AEPPRK+BrutalType-Light</vt:lpstr>
      <vt:lpstr>QDMDEW+Wingdings2</vt:lpstr>
      <vt:lpstr>Abadi</vt:lpstr>
      <vt:lpstr>Calibri Light</vt:lpstr>
      <vt:lpstr>JRDNBJ+BrutalType-Bold</vt:lpstr>
      <vt:lpstr>Verdana</vt:lpstr>
      <vt:lpstr>ISOCPE+BrutalType-ExtraBold</vt:lpstr>
      <vt:lpstr>Wingdings</vt:lpstr>
      <vt:lpstr>EDVQTM+BrutalType-Medium</vt:lpstr>
      <vt:lpstr>EJEIOE+BrutalType-Bold</vt:lpstr>
      <vt:lpstr>Arial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«Бизнес-оборот»</vt:lpstr>
      <vt:lpstr>Презентация PowerPoint</vt:lpstr>
      <vt:lpstr>Программа «Приоритетные проекты Республики  Карелия»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ФРП Республики Карелия</cp:lastModifiedBy>
  <cp:revision>19</cp:revision>
  <dcterms:modified xsi:type="dcterms:W3CDTF">2022-04-12T12:49:08Z</dcterms:modified>
</cp:coreProperties>
</file>