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699" r:id="rId2"/>
    <p:sldId id="5711" r:id="rId3"/>
    <p:sldId id="5724" r:id="rId4"/>
    <p:sldId id="5701" r:id="rId5"/>
    <p:sldId id="5722" r:id="rId6"/>
    <p:sldId id="5723" r:id="rId7"/>
    <p:sldId id="5718" r:id="rId8"/>
    <p:sldId id="262" r:id="rId9"/>
  </p:sldIdLst>
  <p:sldSz cx="10693400" cy="75628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4" userDrawn="1">
          <p15:clr>
            <a:srgbClr val="A4A3A4"/>
          </p15:clr>
        </p15:guide>
        <p15:guide id="2" pos="728" userDrawn="1">
          <p15:clr>
            <a:srgbClr val="A4A3A4"/>
          </p15:clr>
        </p15:guide>
        <p15:guide id="3" pos="1928" userDrawn="1">
          <p15:clr>
            <a:srgbClr val="A4A3A4"/>
          </p15:clr>
        </p15:guide>
        <p15:guide id="4" orient="horz" pos="36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212121"/>
    <a:srgbClr val="05B31A"/>
    <a:srgbClr val="60A500"/>
    <a:srgbClr val="C0C1C2"/>
    <a:srgbClr val="CF9326"/>
    <a:srgbClr val="0094DE"/>
    <a:srgbClr val="011BFF"/>
    <a:srgbClr val="1BF837"/>
    <a:srgbClr val="CF1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6374" autoAdjust="0"/>
  </p:normalViewPr>
  <p:slideViewPr>
    <p:cSldViewPr>
      <p:cViewPr>
        <p:scale>
          <a:sx n="109" d="100"/>
          <a:sy n="109" d="100"/>
        </p:scale>
        <p:origin x="-1056" y="72"/>
      </p:cViewPr>
      <p:guideLst>
        <p:guide orient="horz" pos="654"/>
        <p:guide orient="horz" pos="3678"/>
        <p:guide pos="728"/>
        <p:guide pos="1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301E14B-54B7-45C1-9A3C-E41E57B93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642" cy="341026"/>
          </a:xfrm>
          <a:prstGeom prst="rect">
            <a:avLst/>
          </a:prstGeom>
        </p:spPr>
        <p:txBody>
          <a:bodyPr vert="horz" lIns="83500" tIns="41751" rIns="83500" bIns="4175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60DA6F8-6CE9-4D06-B8E5-D147785C01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523" y="1"/>
            <a:ext cx="4300168" cy="341026"/>
          </a:xfrm>
          <a:prstGeom prst="rect">
            <a:avLst/>
          </a:prstGeom>
        </p:spPr>
        <p:txBody>
          <a:bodyPr vert="horz" lIns="83500" tIns="41751" rIns="83500" bIns="41751" rtlCol="0"/>
          <a:lstStyle>
            <a:lvl1pPr algn="r">
              <a:defRPr sz="1100"/>
            </a:lvl1pPr>
          </a:lstStyle>
          <a:p>
            <a:fld id="{D59886AE-6448-4BC3-ADB2-89C8559181E2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6A5E972-6B55-4F41-966E-5068A7C88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52"/>
            <a:ext cx="4301642" cy="341025"/>
          </a:xfrm>
          <a:prstGeom prst="rect">
            <a:avLst/>
          </a:prstGeom>
        </p:spPr>
        <p:txBody>
          <a:bodyPr vert="horz" lIns="83500" tIns="41751" rIns="83500" bIns="4175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0CAD19-E280-4D50-A2DC-50B70D227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523" y="6456652"/>
            <a:ext cx="4300168" cy="341025"/>
          </a:xfrm>
          <a:prstGeom prst="rect">
            <a:avLst/>
          </a:prstGeom>
        </p:spPr>
        <p:txBody>
          <a:bodyPr vert="horz" lIns="83500" tIns="41751" rIns="83500" bIns="41751" rtlCol="0" anchor="b"/>
          <a:lstStyle>
            <a:lvl1pPr algn="r">
              <a:defRPr sz="1100"/>
            </a:lvl1pPr>
          </a:lstStyle>
          <a:p>
            <a:fld id="{8C06396E-933E-40C4-9731-1C6041D461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1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642" cy="341026"/>
          </a:xfrm>
          <a:prstGeom prst="rect">
            <a:avLst/>
          </a:prstGeom>
        </p:spPr>
        <p:txBody>
          <a:bodyPr vert="horz" lIns="83500" tIns="41751" rIns="83500" bIns="4175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523" y="1"/>
            <a:ext cx="4300168" cy="341026"/>
          </a:xfrm>
          <a:prstGeom prst="rect">
            <a:avLst/>
          </a:prstGeom>
        </p:spPr>
        <p:txBody>
          <a:bodyPr vert="horz" lIns="83500" tIns="41751" rIns="83500" bIns="41751" rtlCol="0"/>
          <a:lstStyle>
            <a:lvl1pPr algn="r">
              <a:defRPr sz="1100"/>
            </a:lvl1pPr>
          </a:lstStyle>
          <a:p>
            <a:fld id="{115CFA51-6EFD-47F3-882F-D4452498096F}" type="datetimeFigureOut">
              <a:rPr lang="ru-RU" smtClean="0"/>
              <a:pPr/>
              <a:t>08.08.2025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850900"/>
            <a:ext cx="324008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500" tIns="41751" rIns="83500" bIns="417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56" y="3271845"/>
            <a:ext cx="7940131" cy="2676834"/>
          </a:xfrm>
          <a:prstGeom prst="rect">
            <a:avLst/>
          </a:prstGeom>
        </p:spPr>
        <p:txBody>
          <a:bodyPr vert="horz" lIns="83500" tIns="41751" rIns="83500" bIns="417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2"/>
            <a:ext cx="4301642" cy="341025"/>
          </a:xfrm>
          <a:prstGeom prst="rect">
            <a:avLst/>
          </a:prstGeom>
        </p:spPr>
        <p:txBody>
          <a:bodyPr vert="horz" lIns="83500" tIns="41751" rIns="83500" bIns="4175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523" y="6456652"/>
            <a:ext cx="4300168" cy="341025"/>
          </a:xfrm>
          <a:prstGeom prst="rect">
            <a:avLst/>
          </a:prstGeom>
        </p:spPr>
        <p:txBody>
          <a:bodyPr vert="horz" lIns="83500" tIns="41751" rIns="83500" bIns="41751" rtlCol="0" anchor="b"/>
          <a:lstStyle>
            <a:lvl1pPr algn="r">
              <a:defRPr sz="1100"/>
            </a:lvl1pPr>
          </a:lstStyle>
          <a:p>
            <a:fld id="{A7787262-06E7-4FFC-B03F-D3D964B361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6109C-E241-4EDA-915C-2CBA025E471A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2B37D-1799-4044-8C2D-99EADB0C781D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290372" y="32386"/>
            <a:ext cx="182538" cy="2295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01622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443803" y="27471"/>
            <a:ext cx="182785" cy="1599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681762" y="3861474"/>
            <a:ext cx="153535" cy="1533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3331667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605619" y="1807288"/>
            <a:ext cx="126871" cy="1267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908735" y="1160558"/>
            <a:ext cx="180716" cy="1805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598546" y="1800223"/>
            <a:ext cx="141017" cy="1408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964341" y="1216108"/>
            <a:ext cx="109923" cy="10527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741101" y="187512"/>
            <a:ext cx="182063" cy="18188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8504627" y="132387"/>
            <a:ext cx="88850" cy="8876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7957777" y="356104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7831591" y="3820759"/>
            <a:ext cx="133729" cy="1335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7904441" y="350776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7942284" y="5106547"/>
            <a:ext cx="199414" cy="19919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6163719" y="5328677"/>
            <a:ext cx="70648" cy="7057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133354" y="5298340"/>
            <a:ext cx="131381" cy="1312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7983773" y="5147989"/>
            <a:ext cx="116432" cy="116311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033685" y="6675772"/>
            <a:ext cx="238526" cy="238269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938450" y="1190246"/>
            <a:ext cx="121274" cy="121145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8452946" y="80759"/>
            <a:ext cx="192212" cy="19201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3322525" y="185139"/>
            <a:ext cx="133062" cy="13292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9273853" y="2522984"/>
            <a:ext cx="101747" cy="10162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450677" y="78493"/>
            <a:ext cx="196752" cy="196549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9222692" y="2471858"/>
            <a:ext cx="204085" cy="203873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7921735" y="3525037"/>
            <a:ext cx="179906" cy="17970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633687" y="1835331"/>
            <a:ext cx="70727" cy="7065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984786" y="5148993"/>
            <a:ext cx="114415" cy="114298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946869" y="3550142"/>
            <a:ext cx="129633" cy="129498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6124658" y="5289652"/>
            <a:ext cx="148768" cy="148617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2638395" y="3818154"/>
            <a:ext cx="240261" cy="24001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0207773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9922941" y="1174749"/>
            <a:ext cx="204961" cy="200224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0214002" y="1166393"/>
            <a:ext cx="154813" cy="154660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9985912" y="1233128"/>
            <a:ext cx="86822" cy="86725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9616873" y="1818527"/>
            <a:ext cx="104365" cy="10426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0537571" y="942089"/>
            <a:ext cx="137910" cy="137769"/>
          </a:xfrm>
          <a:prstGeom prst="rect">
            <a:avLst/>
          </a:pr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0396864" y="801533"/>
            <a:ext cx="295275" cy="419100"/>
          </a:xfrm>
          <a:custGeom>
            <a:avLst/>
            <a:gdLst/>
            <a:ahLst/>
            <a:cxnLst/>
            <a:rect l="l" t="t" r="r" b="b"/>
            <a:pathLst>
              <a:path w="295275" h="41910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9887919" y="1139761"/>
            <a:ext cx="222344" cy="22211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0205239" y="1157636"/>
            <a:ext cx="172342" cy="172166"/>
          </a:xfrm>
          <a:prstGeom prst="rect">
            <a:avLst/>
          </a:prstGeom>
          <a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0499438" y="903986"/>
            <a:ext cx="192564" cy="213974"/>
          </a:xfrm>
          <a:prstGeom prst="rect">
            <a:avLst/>
          </a:prstGeom>
          <a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2837478" y="5266320"/>
            <a:ext cx="104277" cy="104162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4542042" y="5140135"/>
            <a:ext cx="75586" cy="75510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2808429" y="5237294"/>
            <a:ext cx="162375" cy="162203"/>
          </a:xfrm>
          <a:prstGeom prst="rect">
            <a:avLst/>
          </a:prstGeom>
          <a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6148262" y="5313228"/>
            <a:ext cx="101567" cy="101463"/>
          </a:xfrm>
          <a:prstGeom prst="rect">
            <a:avLst/>
          </a:prstGeom>
          <a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2834532" y="5263367"/>
            <a:ext cx="110168" cy="110060"/>
          </a:xfrm>
          <a:prstGeom prst="rect">
            <a:avLst/>
          </a:prstGeom>
          <a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4772886" y="6513385"/>
            <a:ext cx="198162" cy="197952"/>
          </a:xfrm>
          <a:prstGeom prst="rect">
            <a:avLst/>
          </a:prstGeom>
          <a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4733940" y="7483747"/>
            <a:ext cx="217341" cy="76257"/>
          </a:xfrm>
          <a:prstGeom prst="rect">
            <a:avLst/>
          </a:pr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726097" y="172532"/>
            <a:ext cx="212070" cy="211838"/>
          </a:xfrm>
          <a:prstGeom prst="rect">
            <a:avLst/>
          </a:pr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8507752" y="135509"/>
            <a:ext cx="82593" cy="82512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8489507" y="117289"/>
            <a:ext cx="119086" cy="118964"/>
          </a:xfrm>
          <a:prstGeom prst="rect">
            <a:avLst/>
          </a:pr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9253532" y="2502670"/>
            <a:ext cx="142396" cy="142256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7998351" y="5162548"/>
            <a:ext cx="87278" cy="87189"/>
          </a:xfrm>
          <a:prstGeom prst="rect">
            <a:avLst/>
          </a:prstGeom>
          <a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8008695" y="5172885"/>
            <a:ext cx="66590" cy="66523"/>
          </a:xfrm>
          <a:prstGeom prst="rect">
            <a:avLst/>
          </a:prstGeom>
          <a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7C1F0-D298-4173-80F3-AA223825DFE6}" type="datetime1">
              <a:rPr lang="en-US" smtClean="0"/>
              <a:t>8/8/2025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FD1D9-19BB-4DAF-80B6-023FFA709D42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139F7-8E76-4A4D-8868-F84CB90088DD}" type="datetime1">
              <a:rPr lang="en-US" smtClean="0"/>
              <a:t>8/8/2025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CC02E8-65B5-4ADE-9BFC-7A97D998E6F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fld id="{1CC6C067-421A-4A42-AE0A-4B035DF098C2}" type="datetime1">
              <a:rPr lang="en-US" smtClean="0"/>
              <a:t>8/8/2025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25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9454-96E4-431F-BF0A-C4C01FEA6C46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2.sv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7.png"/><Relationship Id="rId4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4.sv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48.emf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D3DE168-EA5B-5DD6-9940-5F87F3EA4E5E}"/>
              </a:ext>
            </a:extLst>
          </p:cNvPr>
          <p:cNvSpPr/>
          <p:nvPr/>
        </p:nvSpPr>
        <p:spPr>
          <a:xfrm>
            <a:off x="411309" y="387479"/>
            <a:ext cx="6071000" cy="1219200"/>
          </a:xfrm>
          <a:prstGeom prst="rect">
            <a:avLst/>
          </a:prstGeom>
          <a:solidFill>
            <a:srgbClr val="002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5D9D37-67B7-45E6-A1BE-B5FAB9CE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2043573"/>
            <a:ext cx="1406999" cy="19442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2AA4683-C5C6-A9B0-1955-1DC96FEAB317}"/>
              </a:ext>
            </a:extLst>
          </p:cNvPr>
          <p:cNvSpPr/>
          <p:nvPr/>
        </p:nvSpPr>
        <p:spPr>
          <a:xfrm>
            <a:off x="5875310" y="6703670"/>
            <a:ext cx="4818090" cy="246107"/>
          </a:xfrm>
          <a:prstGeom prst="rect">
            <a:avLst/>
          </a:prstGeom>
          <a:solidFill>
            <a:srgbClr val="002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8DEF17-B906-C506-DEEB-83D5C8677AC2}"/>
              </a:ext>
            </a:extLst>
          </p:cNvPr>
          <p:cNvSpPr txBox="1"/>
          <p:nvPr/>
        </p:nvSpPr>
        <p:spPr>
          <a:xfrm>
            <a:off x="183964" y="5397569"/>
            <a:ext cx="5954824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туристических объектов на берегу Белого моря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CDA659-2A07-6B1E-009E-4D350D41E469}"/>
              </a:ext>
            </a:extLst>
          </p:cNvPr>
          <p:cNvSpPr txBox="1"/>
          <p:nvPr/>
        </p:nvSpPr>
        <p:spPr>
          <a:xfrm>
            <a:off x="666180" y="0"/>
            <a:ext cx="8064896" cy="1491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20"/>
              </a:lnSpc>
            </a:pPr>
            <a:endParaRPr lang="ru-RU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lnSpc>
                <a:spcPts val="4020"/>
              </a:lnSpc>
            </a:pPr>
            <a:r>
              <a:rPr lang="ru-RU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РОССИЙСКАЯ ФЕДЕРАЦИЯ</a:t>
            </a:r>
          </a:p>
          <a:p>
            <a:pPr>
              <a:lnSpc>
                <a:spcPts val="4020"/>
              </a:lnSpc>
            </a:pPr>
            <a:r>
              <a:rPr lang="ru-RU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РЕСПУБЛИКА КАРЕЛИЯ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30C945D-D1D6-4D1C-8E28-C0BE370808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1</a:t>
            </a:fld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50398DA-C9D1-4175-BF10-6DEF485B0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/>
          <a:stretch/>
        </p:blipFill>
        <p:spPr>
          <a:xfrm>
            <a:off x="5926240" y="1712451"/>
            <a:ext cx="4554612" cy="4852108"/>
          </a:xfrm>
          <a:custGeom>
            <a:avLst/>
            <a:gdLst>
              <a:gd name="connsiteX0" fmla="*/ 1048503 w 4622400"/>
              <a:gd name="connsiteY0" fmla="*/ 0 h 4476383"/>
              <a:gd name="connsiteX1" fmla="*/ 4622400 w 4622400"/>
              <a:gd name="connsiteY1" fmla="*/ 0 h 4476383"/>
              <a:gd name="connsiteX2" fmla="*/ 4622400 w 4622400"/>
              <a:gd name="connsiteY2" fmla="*/ 4476383 h 4476383"/>
              <a:gd name="connsiteX3" fmla="*/ 0 w 4622400"/>
              <a:gd name="connsiteY3" fmla="*/ 4476383 h 4476383"/>
              <a:gd name="connsiteX4" fmla="*/ 0 w 4622400"/>
              <a:gd name="connsiteY4" fmla="*/ 1048503 h 4476383"/>
              <a:gd name="connsiteX5" fmla="*/ 1048503 w 4622400"/>
              <a:gd name="connsiteY5" fmla="*/ 0 h 447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400" h="4476383">
                <a:moveTo>
                  <a:pt x="1048503" y="0"/>
                </a:moveTo>
                <a:lnTo>
                  <a:pt x="4622400" y="0"/>
                </a:lnTo>
                <a:lnTo>
                  <a:pt x="4622400" y="4476383"/>
                </a:lnTo>
                <a:lnTo>
                  <a:pt x="0" y="4476383"/>
                </a:lnTo>
                <a:lnTo>
                  <a:pt x="0" y="1048503"/>
                </a:lnTo>
                <a:cubicBezTo>
                  <a:pt x="0" y="469431"/>
                  <a:pt x="469431" y="0"/>
                  <a:pt x="1048503" y="0"/>
                </a:cubicBezTo>
                <a:close/>
              </a:path>
            </a:pathLst>
          </a:custGeom>
          <a:solidFill>
            <a:srgbClr val="05B31A"/>
          </a:solidFill>
          <a:ln w="38100">
            <a:solidFill>
              <a:srgbClr val="05B31A"/>
            </a:solidFill>
          </a:ln>
        </p:spPr>
      </p:pic>
    </p:spTree>
    <p:extLst>
      <p:ext uri="{BB962C8B-B14F-4D97-AF65-F5344CB8AC3E}">
        <p14:creationId xmlns:p14="http://schemas.microsoft.com/office/powerpoint/2010/main" val="152094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C807DD0-4061-44D7-8F5B-37E8685DCF98}"/>
              </a:ext>
            </a:extLst>
          </p:cNvPr>
          <p:cNvSpPr/>
          <p:nvPr/>
        </p:nvSpPr>
        <p:spPr>
          <a:xfrm>
            <a:off x="0" y="6134869"/>
            <a:ext cx="2772000" cy="5892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5B4975-F8A2-198E-0921-182F82A7A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8" y="1764920"/>
            <a:ext cx="4317672" cy="41764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0" y="397049"/>
            <a:ext cx="4330700" cy="1219200"/>
          </a:xfrm>
          <a:prstGeom prst="rect">
            <a:avLst/>
          </a:prstGeom>
          <a:solidFill>
            <a:srgbClr val="002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46864B-A00D-BEF7-48DE-709334411435}"/>
              </a:ext>
            </a:extLst>
          </p:cNvPr>
          <p:cNvSpPr txBox="1"/>
          <p:nvPr/>
        </p:nvSpPr>
        <p:spPr>
          <a:xfrm>
            <a:off x="1172870" y="541065"/>
            <a:ext cx="294969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МЕСТО </a:t>
            </a:r>
          </a:p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РЕАЛИЗАЦИИ</a:t>
            </a:r>
          </a:p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ПРОЕКТА</a:t>
            </a:r>
          </a:p>
        </p:txBody>
      </p:sp>
      <p:pic>
        <p:nvPicPr>
          <p:cNvPr id="6" name="Рисунок 5" descr="Маркер со сплошной заливкой">
            <a:extLst>
              <a:ext uri="{FF2B5EF4-FFF2-40B4-BE49-F238E27FC236}">
                <a16:creationId xmlns:a16="http://schemas.microsoft.com/office/drawing/2014/main" xmlns="" id="{D90B6E0A-E83D-BAA0-B2FE-698A3B971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80800" y="1245600"/>
            <a:ext cx="320092" cy="32009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273B3B-C761-AF56-B7A3-D6B16D7FB177}"/>
              </a:ext>
            </a:extLst>
          </p:cNvPr>
          <p:cNvSpPr txBox="1"/>
          <p:nvPr/>
        </p:nvSpPr>
        <p:spPr>
          <a:xfrm>
            <a:off x="5179200" y="541065"/>
            <a:ext cx="5475522" cy="1582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0020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Кемский муниципальный округ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расположен в северной части Республики Карелия и является арктическим.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Кемь - опорный населенный пункт арктической зоны.</a:t>
            </a:r>
          </a:p>
          <a:p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Маркер со сплошной заливкой">
            <a:extLst>
              <a:ext uri="{FF2B5EF4-FFF2-40B4-BE49-F238E27FC236}">
                <a16:creationId xmlns:a16="http://schemas.microsoft.com/office/drawing/2014/main" xmlns="" id="{4B8FB14B-2167-C59F-2ABC-9263C2232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6884" y="3476580"/>
            <a:ext cx="461665" cy="461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14956E-9EE6-3E30-CD6B-C1D17B5C914F}"/>
              </a:ext>
            </a:extLst>
          </p:cNvPr>
          <p:cNvSpPr txBox="1"/>
          <p:nvPr/>
        </p:nvSpPr>
        <p:spPr>
          <a:xfrm>
            <a:off x="4581829" y="1853395"/>
            <a:ext cx="5688632" cy="338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600" b="1" dirty="0">
                <a:solidFill>
                  <a:srgbClr val="0020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ТРАНСПОРТНАЯ ДОСТУПНОСТЬ </a:t>
            </a:r>
          </a:p>
          <a:p>
            <a:pPr>
              <a:lnSpc>
                <a:spcPts val="1300"/>
              </a:lnSpc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67F371-CE6A-329C-24B8-A65D2481DFD0}"/>
              </a:ext>
            </a:extLst>
          </p:cNvPr>
          <p:cNvSpPr txBox="1"/>
          <p:nvPr/>
        </p:nvSpPr>
        <p:spPr>
          <a:xfrm>
            <a:off x="5004224" y="2076036"/>
            <a:ext cx="55083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Кемского района Карелии проходят федеральные трассы Е105, М18 и «Кола».</a:t>
            </a:r>
          </a:p>
          <a:p>
            <a:endParaRPr lang="ru-RU" sz="1600" dirty="0">
              <a:solidFill>
                <a:srgbClr val="00204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АВТОДОРОГА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Москвы — 1413 км по трассе М18;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Санкт-Петербурга — 814 км по трассе М18;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Петрозаводска — 408 км по трассе М18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Ж/Д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находится на линии Санкт-Петербург — Мурманск и относится к Октябрьской железной дороге. </a:t>
            </a:r>
          </a:p>
          <a:p>
            <a:endParaRPr lang="ru-RU" sz="1600" b="1" dirty="0">
              <a:solidFill>
                <a:srgbClr val="0020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204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Морские пути</a:t>
            </a:r>
          </a:p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 района — город Кемь — является предпочтительным отправным пунктом на Соловецкие острова, основной путь до которых составляет 45 км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20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4052E2C-565A-4B1E-B070-B2BA7FD02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576" y="2758647"/>
            <a:ext cx="432048" cy="4320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D8E8BE6-1F37-997E-BB38-81AB890F3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576" y="4141737"/>
            <a:ext cx="460838" cy="4608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ADBFEF7-FA0F-6B60-4382-5F3903565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671" y="5293712"/>
            <a:ext cx="415743" cy="415743"/>
          </a:xfrm>
          <a:prstGeom prst="rect">
            <a:avLst/>
          </a:prstGeom>
        </p:spPr>
      </p:pic>
      <p:sp>
        <p:nvSpPr>
          <p:cNvPr id="13" name="Прямоугольник с одним скругленным углом 51">
            <a:extLst>
              <a:ext uri="{FF2B5EF4-FFF2-40B4-BE49-F238E27FC236}">
                <a16:creationId xmlns:a16="http://schemas.microsoft.com/office/drawing/2014/main" xmlns="" id="{F55F5CF6-F841-4E5B-BB1D-E6120C4DD06C}"/>
              </a:ext>
            </a:extLst>
          </p:cNvPr>
          <p:cNvSpPr/>
          <p:nvPr/>
        </p:nvSpPr>
        <p:spPr>
          <a:xfrm flipH="1">
            <a:off x="4581829" y="397049"/>
            <a:ext cx="5998974" cy="1219200"/>
          </a:xfrm>
          <a:prstGeom prst="round1Rect">
            <a:avLst>
              <a:gd name="adj" fmla="val 17058"/>
            </a:avLst>
          </a:prstGeom>
          <a:noFill/>
          <a:ln>
            <a:solidFill>
              <a:srgbClr val="00A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FAE0B78-31E8-4AD6-B68E-EF97DF4B8DED}"/>
              </a:ext>
            </a:extLst>
          </p:cNvPr>
          <p:cNvSpPr/>
          <p:nvPr/>
        </p:nvSpPr>
        <p:spPr>
          <a:xfrm>
            <a:off x="3424" y="6855103"/>
            <a:ext cx="2772000" cy="5892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927802-6F84-47D0-80B9-52BD28BCA48A}"/>
              </a:ext>
            </a:extLst>
          </p:cNvPr>
          <p:cNvSpPr txBox="1"/>
          <p:nvPr/>
        </p:nvSpPr>
        <p:spPr>
          <a:xfrm>
            <a:off x="-24267" y="6386917"/>
            <a:ext cx="1748499" cy="211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8029 </a:t>
            </a:r>
            <a:r>
              <a:rPr lang="ru-RU" sz="105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кв. км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BD8F0A-D0B2-4577-84A7-35F3BCA211F5}"/>
              </a:ext>
            </a:extLst>
          </p:cNvPr>
          <p:cNvSpPr txBox="1"/>
          <p:nvPr/>
        </p:nvSpPr>
        <p:spPr>
          <a:xfrm>
            <a:off x="1786578" y="6167073"/>
            <a:ext cx="936104" cy="177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ПЛОЩАДЬ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A4FEFB-83E6-49C2-9D58-BE7884FE15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4232" y="6887661"/>
            <a:ext cx="1060796" cy="2682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DB0B2BA-344D-496D-867A-657384F2B322}"/>
              </a:ext>
            </a:extLst>
          </p:cNvPr>
          <p:cNvSpPr txBox="1"/>
          <p:nvPr/>
        </p:nvSpPr>
        <p:spPr>
          <a:xfrm>
            <a:off x="49754" y="7149709"/>
            <a:ext cx="1908520" cy="211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14,3</a:t>
            </a:r>
            <a:r>
              <a:rPr lang="ru-RU" sz="1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тыс.</a:t>
            </a:r>
            <a:r>
              <a:rPr lang="en-US" sz="1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человек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 descr="Маркер со сплошной заливкой">
            <a:extLst>
              <a:ext uri="{FF2B5EF4-FFF2-40B4-BE49-F238E27FC236}">
                <a16:creationId xmlns:a16="http://schemas.microsoft.com/office/drawing/2014/main" xmlns="" id="{48A829AA-649F-4C44-ADD6-6560C4D2E4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36074" y="531611"/>
            <a:ext cx="381100" cy="3811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780E351-EB09-4BD5-917E-28372DE634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2</a:t>
            </a:fld>
            <a:r>
              <a:rPr lang="ru-RU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22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876BDBF-F7D0-4AE3-AF2C-79D9646D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6" y="1780362"/>
            <a:ext cx="4210344" cy="335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0" y="397049"/>
            <a:ext cx="4330700" cy="1219200"/>
          </a:xfrm>
          <a:prstGeom prst="rect">
            <a:avLst/>
          </a:prstGeom>
          <a:solidFill>
            <a:srgbClr val="002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46864B-A00D-BEF7-48DE-709334411435}"/>
              </a:ext>
            </a:extLst>
          </p:cNvPr>
          <p:cNvSpPr txBox="1"/>
          <p:nvPr/>
        </p:nvSpPr>
        <p:spPr>
          <a:xfrm>
            <a:off x="1251198" y="522813"/>
            <a:ext cx="294969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ЗЕМЕЛЬНЫЙ УЧАСТОК ДЛЯ РЕАЛИЗАЦИИ ПРОЕКТА</a:t>
            </a:r>
          </a:p>
        </p:txBody>
      </p:sp>
      <p:pic>
        <p:nvPicPr>
          <p:cNvPr id="6" name="Рисунок 5" descr="Маркер со сплошной заливкой">
            <a:extLst>
              <a:ext uri="{FF2B5EF4-FFF2-40B4-BE49-F238E27FC236}">
                <a16:creationId xmlns:a16="http://schemas.microsoft.com/office/drawing/2014/main" xmlns="" id="{D90B6E0A-E83D-BAA0-B2FE-698A3B971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80800" y="1245600"/>
            <a:ext cx="320092" cy="3200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927802-6F84-47D0-80B9-52BD28BCA48A}"/>
              </a:ext>
            </a:extLst>
          </p:cNvPr>
          <p:cNvSpPr txBox="1"/>
          <p:nvPr/>
        </p:nvSpPr>
        <p:spPr>
          <a:xfrm>
            <a:off x="-24267" y="6386917"/>
            <a:ext cx="1748499" cy="2118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1.0 га.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BD8F0A-D0B2-4577-84A7-35F3BCA211F5}"/>
              </a:ext>
            </a:extLst>
          </p:cNvPr>
          <p:cNvSpPr txBox="1"/>
          <p:nvPr/>
        </p:nvSpPr>
        <p:spPr>
          <a:xfrm>
            <a:off x="548754" y="5592439"/>
            <a:ext cx="3672408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в кадастровом квартале 10:02:0090106 </a:t>
            </a:r>
          </a:p>
          <a:p>
            <a:pPr>
              <a:lnSpc>
                <a:spcPts val="1500"/>
              </a:lnSpc>
            </a:pPr>
            <a:endParaRPr lang="ru-RU" sz="13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Ориентировочная площадь 1 га. </a:t>
            </a:r>
          </a:p>
          <a:p>
            <a:pPr>
              <a:lnSpc>
                <a:spcPts val="1500"/>
              </a:lnSpc>
            </a:pPr>
            <a:endParaRPr lang="ru-RU" sz="13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Кемский муниципальный округ, п. </a:t>
            </a:r>
            <a:r>
              <a:rPr lang="ru-RU" sz="1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Рабочеостровск</a:t>
            </a:r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9" name="Рисунок 28" descr="Маркер со сплошной заливкой">
            <a:extLst>
              <a:ext uri="{FF2B5EF4-FFF2-40B4-BE49-F238E27FC236}">
                <a16:creationId xmlns:a16="http://schemas.microsoft.com/office/drawing/2014/main" xmlns="" id="{48A829AA-649F-4C44-ADD6-6560C4D2E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3146" y="2958603"/>
            <a:ext cx="381100" cy="381100"/>
          </a:xfrm>
          <a:prstGeom prst="rect">
            <a:avLst/>
          </a:prstGeom>
        </p:spPr>
      </p:pic>
      <p:sp>
        <p:nvSpPr>
          <p:cNvPr id="26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63A17F99-7170-4605-A791-7A58E09BFE6F}"/>
              </a:ext>
            </a:extLst>
          </p:cNvPr>
          <p:cNvSpPr/>
          <p:nvPr/>
        </p:nvSpPr>
        <p:spPr>
          <a:xfrm flipH="1">
            <a:off x="128438" y="5365600"/>
            <a:ext cx="4202262" cy="1800201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44A3D8-491E-4EEA-A51B-4C97A7C6B3CB}"/>
              </a:ext>
            </a:extLst>
          </p:cNvPr>
          <p:cNvSpPr txBox="1"/>
          <p:nvPr/>
        </p:nvSpPr>
        <p:spPr>
          <a:xfrm>
            <a:off x="5138772" y="5468550"/>
            <a:ext cx="529280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документами градостроительного зонирования вновь образуемый участок расположен в зоне природного ландшафта (Р.1), где вид «туристическое обслуживание» является основным видом разрешенного использования. </a:t>
            </a:r>
          </a:p>
          <a:p>
            <a:r>
              <a: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внесение изменения в документы в части увеличения % застройки в зоне природного ландшафта (Р.1) с 7% на 70%.</a:t>
            </a:r>
          </a:p>
        </p:txBody>
      </p:sp>
      <p:sp>
        <p:nvSpPr>
          <p:cNvPr id="34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7A923ECE-810E-42BA-9D92-D2258562AE80}"/>
              </a:ext>
            </a:extLst>
          </p:cNvPr>
          <p:cNvSpPr/>
          <p:nvPr/>
        </p:nvSpPr>
        <p:spPr>
          <a:xfrm flipH="1">
            <a:off x="4842330" y="5365600"/>
            <a:ext cx="5616938" cy="1800201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C54D2D2A-C7E3-47C1-ACFD-1CEBC3BB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23" y="739295"/>
            <a:ext cx="5619745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C0E0D3-1871-458C-B4E3-F058551C6D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3</a:t>
            </a:fld>
            <a:r>
              <a:rPr lang="ru-RU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689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0" y="397049"/>
            <a:ext cx="43307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46864B-A00D-BEF7-48DE-709334411435}"/>
              </a:ext>
            </a:extLst>
          </p:cNvPr>
          <p:cNvSpPr txBox="1"/>
          <p:nvPr/>
        </p:nvSpPr>
        <p:spPr>
          <a:xfrm>
            <a:off x="1242244" y="544648"/>
            <a:ext cx="2949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КОНЦЕПЦИЯ РЕАЛИЗАЦИИ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273B3B-C761-AF56-B7A3-D6B16D7FB177}"/>
              </a:ext>
            </a:extLst>
          </p:cNvPr>
          <p:cNvSpPr txBox="1"/>
          <p:nvPr/>
        </p:nvSpPr>
        <p:spPr>
          <a:xfrm>
            <a:off x="5000690" y="414630"/>
            <a:ext cx="49781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Организация туристических объектов на берегу Белого моря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81A188-539B-CB40-B613-5E90DC453E59}"/>
              </a:ext>
            </a:extLst>
          </p:cNvPr>
          <p:cNvSpPr txBox="1"/>
          <p:nvPr/>
        </p:nvSpPr>
        <p:spPr>
          <a:xfrm>
            <a:off x="5015448" y="1191349"/>
            <a:ext cx="5688632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ЗАДАЧА ПРОЕКТА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с одним скругленным углом 9">
            <a:extLst>
              <a:ext uri="{FF2B5EF4-FFF2-40B4-BE49-F238E27FC236}">
                <a16:creationId xmlns:a16="http://schemas.microsoft.com/office/drawing/2014/main" xmlns="" id="{F68EECD3-5D34-614A-93E7-3B62750D5244}"/>
              </a:ext>
            </a:extLst>
          </p:cNvPr>
          <p:cNvSpPr/>
          <p:nvPr/>
        </p:nvSpPr>
        <p:spPr>
          <a:xfrm flipH="1">
            <a:off x="5501343" y="1479214"/>
            <a:ext cx="4493586" cy="1019654"/>
          </a:xfrm>
          <a:prstGeom prst="round1Rect">
            <a:avLst>
              <a:gd name="adj" fmla="val 15333"/>
            </a:avLst>
          </a:prstGeom>
          <a:noFill/>
          <a:ln>
            <a:solidFill>
              <a:srgbClr val="05B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7C8EDF2-69B1-785A-F789-9C78D5AC1342}"/>
              </a:ext>
            </a:extLst>
          </p:cNvPr>
          <p:cNvSpPr txBox="1"/>
          <p:nvPr/>
        </p:nvSpPr>
        <p:spPr>
          <a:xfrm>
            <a:off x="5022375" y="2660481"/>
            <a:ext cx="5688632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ДАЛЬНЕЙШЕЕ РАЗВИТИЕ 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04C008-82E8-29F4-4A37-D530EBACFE02}"/>
              </a:ext>
            </a:extLst>
          </p:cNvPr>
          <p:cNvSpPr txBox="1"/>
          <p:nvPr/>
        </p:nvSpPr>
        <p:spPr>
          <a:xfrm>
            <a:off x="378178" y="1786235"/>
            <a:ext cx="3952522" cy="196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ЦЕЛЕВАЯ АУДИТОРИЯ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78ACEFB6-90B5-EB35-9F20-E2C30A6C6AF4}"/>
              </a:ext>
            </a:extLst>
          </p:cNvPr>
          <p:cNvSpPr/>
          <p:nvPr/>
        </p:nvSpPr>
        <p:spPr>
          <a:xfrm flipH="1">
            <a:off x="378178" y="2163258"/>
            <a:ext cx="4360056" cy="1805192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Google Shape;11733;p98">
            <a:extLst>
              <a:ext uri="{FF2B5EF4-FFF2-40B4-BE49-F238E27FC236}">
                <a16:creationId xmlns:a16="http://schemas.microsoft.com/office/drawing/2014/main" xmlns="" id="{605BEF99-F344-BCD6-FA2E-5F9072075561}"/>
              </a:ext>
            </a:extLst>
          </p:cNvPr>
          <p:cNvSpPr/>
          <p:nvPr/>
        </p:nvSpPr>
        <p:spPr>
          <a:xfrm flipH="1">
            <a:off x="564257" y="2333244"/>
            <a:ext cx="409531" cy="410617"/>
          </a:xfrm>
          <a:custGeom>
            <a:avLst/>
            <a:gdLst/>
            <a:ahLst/>
            <a:cxnLst/>
            <a:rect l="l" t="t" r="r" b="b"/>
            <a:pathLst>
              <a:path w="10315" h="10343" extrusionOk="0">
                <a:moveTo>
                  <a:pt x="5102" y="670"/>
                </a:moveTo>
                <a:cubicBezTo>
                  <a:pt x="5604" y="670"/>
                  <a:pt x="6022" y="1088"/>
                  <a:pt x="6022" y="1562"/>
                </a:cubicBezTo>
                <a:cubicBezTo>
                  <a:pt x="6022" y="2063"/>
                  <a:pt x="5604" y="2481"/>
                  <a:pt x="5102" y="2481"/>
                </a:cubicBezTo>
                <a:cubicBezTo>
                  <a:pt x="4600" y="2481"/>
                  <a:pt x="4182" y="2063"/>
                  <a:pt x="4182" y="1562"/>
                </a:cubicBezTo>
                <a:cubicBezTo>
                  <a:pt x="4182" y="1088"/>
                  <a:pt x="4600" y="670"/>
                  <a:pt x="5102" y="670"/>
                </a:cubicBezTo>
                <a:close/>
                <a:moveTo>
                  <a:pt x="1757" y="1896"/>
                </a:moveTo>
                <a:cubicBezTo>
                  <a:pt x="2063" y="1896"/>
                  <a:pt x="2342" y="2175"/>
                  <a:pt x="2342" y="2481"/>
                </a:cubicBezTo>
                <a:cubicBezTo>
                  <a:pt x="2342" y="2788"/>
                  <a:pt x="2063" y="3067"/>
                  <a:pt x="1757" y="3067"/>
                </a:cubicBezTo>
                <a:cubicBezTo>
                  <a:pt x="1422" y="3067"/>
                  <a:pt x="1143" y="2788"/>
                  <a:pt x="1143" y="2481"/>
                </a:cubicBezTo>
                <a:cubicBezTo>
                  <a:pt x="1143" y="2119"/>
                  <a:pt x="1422" y="1896"/>
                  <a:pt x="1757" y="1896"/>
                </a:cubicBezTo>
                <a:close/>
                <a:moveTo>
                  <a:pt x="8447" y="1896"/>
                </a:moveTo>
                <a:cubicBezTo>
                  <a:pt x="8781" y="1896"/>
                  <a:pt x="9032" y="2175"/>
                  <a:pt x="9032" y="2481"/>
                </a:cubicBezTo>
                <a:cubicBezTo>
                  <a:pt x="9032" y="2788"/>
                  <a:pt x="8753" y="3067"/>
                  <a:pt x="8447" y="3067"/>
                </a:cubicBezTo>
                <a:cubicBezTo>
                  <a:pt x="8112" y="3067"/>
                  <a:pt x="7834" y="2788"/>
                  <a:pt x="7834" y="2481"/>
                </a:cubicBezTo>
                <a:cubicBezTo>
                  <a:pt x="7834" y="2119"/>
                  <a:pt x="8112" y="1896"/>
                  <a:pt x="8447" y="1896"/>
                </a:cubicBezTo>
                <a:close/>
                <a:moveTo>
                  <a:pt x="1701" y="3624"/>
                </a:moveTo>
                <a:cubicBezTo>
                  <a:pt x="2370" y="3624"/>
                  <a:pt x="2927" y="4182"/>
                  <a:pt x="2927" y="4851"/>
                </a:cubicBezTo>
                <a:lnTo>
                  <a:pt x="2927" y="6412"/>
                </a:lnTo>
                <a:cubicBezTo>
                  <a:pt x="2955" y="6635"/>
                  <a:pt x="2816" y="6719"/>
                  <a:pt x="2649" y="6719"/>
                </a:cubicBezTo>
                <a:cubicBezTo>
                  <a:pt x="2481" y="6719"/>
                  <a:pt x="2342" y="6858"/>
                  <a:pt x="2342" y="7053"/>
                </a:cubicBezTo>
                <a:lnTo>
                  <a:pt x="2342" y="8865"/>
                </a:lnTo>
                <a:cubicBezTo>
                  <a:pt x="2342" y="9032"/>
                  <a:pt x="2203" y="9172"/>
                  <a:pt x="2035" y="9172"/>
                </a:cubicBezTo>
                <a:lnTo>
                  <a:pt x="1422" y="9172"/>
                </a:lnTo>
                <a:cubicBezTo>
                  <a:pt x="1255" y="9172"/>
                  <a:pt x="1116" y="9032"/>
                  <a:pt x="1116" y="8865"/>
                </a:cubicBezTo>
                <a:lnTo>
                  <a:pt x="1116" y="7053"/>
                </a:lnTo>
                <a:cubicBezTo>
                  <a:pt x="1116" y="6858"/>
                  <a:pt x="976" y="6719"/>
                  <a:pt x="809" y="6719"/>
                </a:cubicBezTo>
                <a:cubicBezTo>
                  <a:pt x="642" y="6719"/>
                  <a:pt x="502" y="6579"/>
                  <a:pt x="502" y="6412"/>
                </a:cubicBezTo>
                <a:lnTo>
                  <a:pt x="502" y="4851"/>
                </a:lnTo>
                <a:cubicBezTo>
                  <a:pt x="502" y="4182"/>
                  <a:pt x="1060" y="3624"/>
                  <a:pt x="1701" y="3624"/>
                </a:cubicBezTo>
                <a:close/>
                <a:moveTo>
                  <a:pt x="8391" y="3624"/>
                </a:moveTo>
                <a:cubicBezTo>
                  <a:pt x="9060" y="3624"/>
                  <a:pt x="9618" y="4182"/>
                  <a:pt x="9618" y="4851"/>
                </a:cubicBezTo>
                <a:lnTo>
                  <a:pt x="9618" y="6440"/>
                </a:lnTo>
                <a:lnTo>
                  <a:pt x="9645" y="6440"/>
                </a:lnTo>
                <a:cubicBezTo>
                  <a:pt x="9645" y="6635"/>
                  <a:pt x="9506" y="6774"/>
                  <a:pt x="9339" y="6774"/>
                </a:cubicBezTo>
                <a:cubicBezTo>
                  <a:pt x="9172" y="6774"/>
                  <a:pt x="9032" y="6914"/>
                  <a:pt x="9032" y="7081"/>
                </a:cubicBezTo>
                <a:lnTo>
                  <a:pt x="9032" y="8893"/>
                </a:lnTo>
                <a:cubicBezTo>
                  <a:pt x="9032" y="9060"/>
                  <a:pt x="8893" y="9199"/>
                  <a:pt x="8726" y="9199"/>
                </a:cubicBezTo>
                <a:lnTo>
                  <a:pt x="8112" y="9199"/>
                </a:lnTo>
                <a:cubicBezTo>
                  <a:pt x="7945" y="9199"/>
                  <a:pt x="7806" y="9060"/>
                  <a:pt x="7806" y="8893"/>
                </a:cubicBezTo>
                <a:lnTo>
                  <a:pt x="7806" y="7053"/>
                </a:lnTo>
                <a:cubicBezTo>
                  <a:pt x="7806" y="6858"/>
                  <a:pt x="7666" y="6719"/>
                  <a:pt x="7499" y="6719"/>
                </a:cubicBezTo>
                <a:cubicBezTo>
                  <a:pt x="7332" y="6719"/>
                  <a:pt x="7192" y="6579"/>
                  <a:pt x="7192" y="6412"/>
                </a:cubicBezTo>
                <a:lnTo>
                  <a:pt x="7192" y="4851"/>
                </a:lnTo>
                <a:cubicBezTo>
                  <a:pt x="7192" y="4182"/>
                  <a:pt x="7750" y="3624"/>
                  <a:pt x="8391" y="3624"/>
                </a:cubicBezTo>
                <a:close/>
                <a:moveTo>
                  <a:pt x="5381" y="3095"/>
                </a:moveTo>
                <a:cubicBezTo>
                  <a:pt x="6077" y="3234"/>
                  <a:pt x="6635" y="3875"/>
                  <a:pt x="6635" y="4600"/>
                </a:cubicBezTo>
                <a:lnTo>
                  <a:pt x="6635" y="6440"/>
                </a:lnTo>
                <a:cubicBezTo>
                  <a:pt x="6663" y="6635"/>
                  <a:pt x="6523" y="6719"/>
                  <a:pt x="6356" y="6719"/>
                </a:cubicBezTo>
                <a:cubicBezTo>
                  <a:pt x="6161" y="6719"/>
                  <a:pt x="6022" y="6858"/>
                  <a:pt x="6022" y="7053"/>
                </a:cubicBezTo>
                <a:lnTo>
                  <a:pt x="6022" y="9478"/>
                </a:lnTo>
                <a:cubicBezTo>
                  <a:pt x="6022" y="9645"/>
                  <a:pt x="5882" y="9785"/>
                  <a:pt x="5715" y="9785"/>
                </a:cubicBezTo>
                <a:lnTo>
                  <a:pt x="4461" y="9785"/>
                </a:lnTo>
                <a:cubicBezTo>
                  <a:pt x="4293" y="9785"/>
                  <a:pt x="4154" y="9645"/>
                  <a:pt x="4154" y="9478"/>
                </a:cubicBezTo>
                <a:lnTo>
                  <a:pt x="4154" y="7053"/>
                </a:lnTo>
                <a:cubicBezTo>
                  <a:pt x="4154" y="6858"/>
                  <a:pt x="4015" y="6719"/>
                  <a:pt x="3847" y="6719"/>
                </a:cubicBezTo>
                <a:cubicBezTo>
                  <a:pt x="3652" y="6719"/>
                  <a:pt x="3513" y="6579"/>
                  <a:pt x="3513" y="6412"/>
                </a:cubicBezTo>
                <a:lnTo>
                  <a:pt x="3513" y="4851"/>
                </a:lnTo>
                <a:lnTo>
                  <a:pt x="3513" y="4600"/>
                </a:lnTo>
                <a:cubicBezTo>
                  <a:pt x="3513" y="3875"/>
                  <a:pt x="4043" y="3234"/>
                  <a:pt x="4739" y="3095"/>
                </a:cubicBezTo>
                <a:lnTo>
                  <a:pt x="4739" y="5185"/>
                </a:lnTo>
                <a:cubicBezTo>
                  <a:pt x="4739" y="5381"/>
                  <a:pt x="4879" y="5520"/>
                  <a:pt x="5046" y="5520"/>
                </a:cubicBezTo>
                <a:cubicBezTo>
                  <a:pt x="5241" y="5520"/>
                  <a:pt x="5381" y="5381"/>
                  <a:pt x="5381" y="5185"/>
                </a:cubicBezTo>
                <a:lnTo>
                  <a:pt x="5381" y="3095"/>
                </a:lnTo>
                <a:close/>
                <a:moveTo>
                  <a:pt x="5130" y="1"/>
                </a:moveTo>
                <a:cubicBezTo>
                  <a:pt x="4293" y="1"/>
                  <a:pt x="3624" y="670"/>
                  <a:pt x="3624" y="1506"/>
                </a:cubicBezTo>
                <a:cubicBezTo>
                  <a:pt x="3624" y="1952"/>
                  <a:pt x="3847" y="2370"/>
                  <a:pt x="4154" y="2649"/>
                </a:cubicBezTo>
                <a:cubicBezTo>
                  <a:pt x="3736" y="2872"/>
                  <a:pt x="3373" y="3234"/>
                  <a:pt x="3206" y="3652"/>
                </a:cubicBezTo>
                <a:cubicBezTo>
                  <a:pt x="3067" y="3485"/>
                  <a:pt x="2900" y="3346"/>
                  <a:pt x="2677" y="3234"/>
                </a:cubicBezTo>
                <a:cubicBezTo>
                  <a:pt x="2900" y="3039"/>
                  <a:pt x="3039" y="2732"/>
                  <a:pt x="3039" y="2398"/>
                </a:cubicBezTo>
                <a:cubicBezTo>
                  <a:pt x="3039" y="1757"/>
                  <a:pt x="2481" y="1199"/>
                  <a:pt x="1812" y="1199"/>
                </a:cubicBezTo>
                <a:cubicBezTo>
                  <a:pt x="1143" y="1199"/>
                  <a:pt x="586" y="1757"/>
                  <a:pt x="586" y="2398"/>
                </a:cubicBezTo>
                <a:cubicBezTo>
                  <a:pt x="586" y="2732"/>
                  <a:pt x="725" y="3039"/>
                  <a:pt x="948" y="3234"/>
                </a:cubicBezTo>
                <a:cubicBezTo>
                  <a:pt x="391" y="3569"/>
                  <a:pt x="1" y="4154"/>
                  <a:pt x="1" y="4851"/>
                </a:cubicBezTo>
                <a:lnTo>
                  <a:pt x="1" y="6412"/>
                </a:lnTo>
                <a:cubicBezTo>
                  <a:pt x="1" y="6802"/>
                  <a:pt x="251" y="7137"/>
                  <a:pt x="586" y="7276"/>
                </a:cubicBezTo>
                <a:lnTo>
                  <a:pt x="586" y="8865"/>
                </a:lnTo>
                <a:cubicBezTo>
                  <a:pt x="586" y="9339"/>
                  <a:pt x="1004" y="9757"/>
                  <a:pt x="1506" y="9757"/>
                </a:cubicBezTo>
                <a:lnTo>
                  <a:pt x="2091" y="9757"/>
                </a:lnTo>
                <a:cubicBezTo>
                  <a:pt x="2593" y="9757"/>
                  <a:pt x="3011" y="9339"/>
                  <a:pt x="3011" y="8865"/>
                </a:cubicBezTo>
                <a:lnTo>
                  <a:pt x="3011" y="7276"/>
                </a:lnTo>
                <a:cubicBezTo>
                  <a:pt x="3095" y="7248"/>
                  <a:pt x="3206" y="7192"/>
                  <a:pt x="3318" y="7109"/>
                </a:cubicBezTo>
                <a:cubicBezTo>
                  <a:pt x="3429" y="7192"/>
                  <a:pt x="3485" y="7248"/>
                  <a:pt x="3624" y="7276"/>
                </a:cubicBezTo>
                <a:lnTo>
                  <a:pt x="3624" y="9450"/>
                </a:lnTo>
                <a:cubicBezTo>
                  <a:pt x="3624" y="9924"/>
                  <a:pt x="4043" y="10342"/>
                  <a:pt x="4544" y="10342"/>
                </a:cubicBezTo>
                <a:lnTo>
                  <a:pt x="5799" y="10342"/>
                </a:lnTo>
                <a:cubicBezTo>
                  <a:pt x="6273" y="10342"/>
                  <a:pt x="6691" y="9924"/>
                  <a:pt x="6691" y="9450"/>
                </a:cubicBezTo>
                <a:lnTo>
                  <a:pt x="6691" y="7276"/>
                </a:lnTo>
                <a:cubicBezTo>
                  <a:pt x="6802" y="7248"/>
                  <a:pt x="6914" y="7192"/>
                  <a:pt x="6997" y="7109"/>
                </a:cubicBezTo>
                <a:cubicBezTo>
                  <a:pt x="7109" y="7192"/>
                  <a:pt x="7192" y="7248"/>
                  <a:pt x="7332" y="7276"/>
                </a:cubicBezTo>
                <a:lnTo>
                  <a:pt x="7332" y="8865"/>
                </a:lnTo>
                <a:cubicBezTo>
                  <a:pt x="7332" y="9339"/>
                  <a:pt x="7750" y="9757"/>
                  <a:pt x="8224" y="9757"/>
                </a:cubicBezTo>
                <a:lnTo>
                  <a:pt x="8809" y="9757"/>
                </a:lnTo>
                <a:cubicBezTo>
                  <a:pt x="9311" y="9757"/>
                  <a:pt x="9729" y="9339"/>
                  <a:pt x="9729" y="8865"/>
                </a:cubicBezTo>
                <a:lnTo>
                  <a:pt x="9729" y="7276"/>
                </a:lnTo>
                <a:cubicBezTo>
                  <a:pt x="10064" y="7137"/>
                  <a:pt x="10314" y="6830"/>
                  <a:pt x="10314" y="6412"/>
                </a:cubicBezTo>
                <a:lnTo>
                  <a:pt x="10314" y="4851"/>
                </a:lnTo>
                <a:cubicBezTo>
                  <a:pt x="10287" y="4210"/>
                  <a:pt x="9896" y="3596"/>
                  <a:pt x="9339" y="3318"/>
                </a:cubicBezTo>
                <a:cubicBezTo>
                  <a:pt x="9562" y="3095"/>
                  <a:pt x="9701" y="2788"/>
                  <a:pt x="9701" y="2481"/>
                </a:cubicBezTo>
                <a:cubicBezTo>
                  <a:pt x="9701" y="1812"/>
                  <a:pt x="9144" y="1255"/>
                  <a:pt x="8475" y="1255"/>
                </a:cubicBezTo>
                <a:cubicBezTo>
                  <a:pt x="7806" y="1255"/>
                  <a:pt x="7248" y="1812"/>
                  <a:pt x="7248" y="2481"/>
                </a:cubicBezTo>
                <a:cubicBezTo>
                  <a:pt x="7248" y="2788"/>
                  <a:pt x="7388" y="3095"/>
                  <a:pt x="7611" y="3318"/>
                </a:cubicBezTo>
                <a:cubicBezTo>
                  <a:pt x="7388" y="3429"/>
                  <a:pt x="7220" y="3569"/>
                  <a:pt x="7081" y="3736"/>
                </a:cubicBezTo>
                <a:cubicBezTo>
                  <a:pt x="6969" y="3485"/>
                  <a:pt x="6802" y="3290"/>
                  <a:pt x="6635" y="3067"/>
                </a:cubicBezTo>
                <a:cubicBezTo>
                  <a:pt x="6496" y="2927"/>
                  <a:pt x="6300" y="2788"/>
                  <a:pt x="6105" y="2677"/>
                </a:cubicBezTo>
                <a:cubicBezTo>
                  <a:pt x="6440" y="2370"/>
                  <a:pt x="6663" y="1952"/>
                  <a:pt x="6663" y="1534"/>
                </a:cubicBezTo>
                <a:cubicBezTo>
                  <a:pt x="6663" y="1116"/>
                  <a:pt x="6496" y="725"/>
                  <a:pt x="6217" y="447"/>
                </a:cubicBezTo>
                <a:cubicBezTo>
                  <a:pt x="5938" y="168"/>
                  <a:pt x="5520" y="1"/>
                  <a:pt x="5130" y="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5" name="Google Shape;9941;p92">
            <a:extLst>
              <a:ext uri="{FF2B5EF4-FFF2-40B4-BE49-F238E27FC236}">
                <a16:creationId xmlns:a16="http://schemas.microsoft.com/office/drawing/2014/main" xmlns="" id="{15BC3EE2-A295-AF25-1DA3-9C28832FEAEF}"/>
              </a:ext>
            </a:extLst>
          </p:cNvPr>
          <p:cNvGrpSpPr/>
          <p:nvPr/>
        </p:nvGrpSpPr>
        <p:grpSpPr>
          <a:xfrm>
            <a:off x="5000690" y="1820432"/>
            <a:ext cx="382736" cy="342826"/>
            <a:chOff x="1487200" y="4993750"/>
            <a:chExt cx="483125" cy="483125"/>
          </a:xfrm>
          <a:solidFill>
            <a:schemeClr val="tx2">
              <a:lumMod val="75000"/>
            </a:schemeClr>
          </a:solidFill>
        </p:grpSpPr>
        <p:sp>
          <p:nvSpPr>
            <p:cNvPr id="36" name="Google Shape;9942;p92">
              <a:extLst>
                <a:ext uri="{FF2B5EF4-FFF2-40B4-BE49-F238E27FC236}">
                  <a16:creationId xmlns:a16="http://schemas.microsoft.com/office/drawing/2014/main" xmlns="" id="{AD9FB646-E1B9-12EC-D842-72627E1E723F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" name="Google Shape;9943;p92">
              <a:extLst>
                <a:ext uri="{FF2B5EF4-FFF2-40B4-BE49-F238E27FC236}">
                  <a16:creationId xmlns:a16="http://schemas.microsoft.com/office/drawing/2014/main" xmlns="" id="{B47AE780-7618-1B2F-BE9F-BE900A3E242D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43" name="Google Shape;9784;p92">
            <a:extLst>
              <a:ext uri="{FF2B5EF4-FFF2-40B4-BE49-F238E27FC236}">
                <a16:creationId xmlns:a16="http://schemas.microsoft.com/office/drawing/2014/main" xmlns="" id="{EDDE0C0F-9A95-ACC1-DC66-0C01A0AC8A4D}"/>
              </a:ext>
            </a:extLst>
          </p:cNvPr>
          <p:cNvSpPr/>
          <p:nvPr/>
        </p:nvSpPr>
        <p:spPr>
          <a:xfrm>
            <a:off x="5026841" y="3146927"/>
            <a:ext cx="330434" cy="316687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BAA7B1-893D-3DE3-4117-C808538191D5}"/>
              </a:ext>
            </a:extLst>
          </p:cNvPr>
          <p:cNvSpPr txBox="1"/>
          <p:nvPr/>
        </p:nvSpPr>
        <p:spPr>
          <a:xfrm>
            <a:off x="5681079" y="1567013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развитие устойчивой туристической инфраструктуры на берегу Белого моря позволит повысить привлекательность региона для туристов и способствовать развитию туризма в регионе.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7C7F65-2FB3-AD78-BB33-6D7FB9769CD9}"/>
              </a:ext>
            </a:extLst>
          </p:cNvPr>
          <p:cNvSpPr txBox="1"/>
          <p:nvPr/>
        </p:nvSpPr>
        <p:spPr>
          <a:xfrm>
            <a:off x="5703608" y="310127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туристического кластера; интеграция объекта в существующие туристические маршруты северо-запада РФ.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3FC94A-1DD5-EFAF-D8A7-DB4B4EBE3AA4}"/>
              </a:ext>
            </a:extLst>
          </p:cNvPr>
          <p:cNvSpPr txBox="1"/>
          <p:nvPr/>
        </p:nvSpPr>
        <p:spPr>
          <a:xfrm>
            <a:off x="1203687" y="2249911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с детьми разных возрастов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Туристы, предпочитающие активный отдых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Иностранные гости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Любители природы, экологически осознанные путешественники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CF97D-A2F2-4A26-9916-AEA8AAF1A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3" y="4309726"/>
            <a:ext cx="4343552" cy="28954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BF70E1F-2A12-46A9-BDD3-36C9B56E4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44" y="4300029"/>
            <a:ext cx="4493587" cy="2902474"/>
          </a:xfrm>
          <a:prstGeom prst="rect">
            <a:avLst/>
          </a:prstGeom>
        </p:spPr>
      </p:pic>
      <p:sp>
        <p:nvSpPr>
          <p:cNvPr id="31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9EEDF605-B66A-4B48-BEE8-9EC9D01A241C}"/>
              </a:ext>
            </a:extLst>
          </p:cNvPr>
          <p:cNvSpPr/>
          <p:nvPr/>
        </p:nvSpPr>
        <p:spPr>
          <a:xfrm flipH="1">
            <a:off x="5501343" y="2940597"/>
            <a:ext cx="4493586" cy="923050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376202-0BCE-428E-9CEF-0311AB81DA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4</a:t>
            </a:fld>
            <a:r>
              <a:rPr lang="ru-RU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06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6847" y="271425"/>
            <a:ext cx="4330700" cy="11952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DB7F3D-ED83-1C40-F424-6F6A0A50F406}"/>
              </a:ext>
            </a:extLst>
          </p:cNvPr>
          <p:cNvSpPr txBox="1"/>
          <p:nvPr/>
        </p:nvSpPr>
        <p:spPr>
          <a:xfrm>
            <a:off x="522164" y="433730"/>
            <a:ext cx="3664250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КОНКУРЕНТНЫЕ ПРЕИМУЩЕСТВА БЕЛОГО МОРЯ И ТУРИЗМА В РЕСПУБЛИКЕ КАРЕЛИЯ</a:t>
            </a:r>
          </a:p>
          <a:p>
            <a:pPr algn="r">
              <a:lnSpc>
                <a:spcPts val="1760"/>
              </a:lnSpc>
            </a:pPr>
            <a:endParaRPr lang="ru-RU" sz="17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Прямоугольник с одним скругленным углом 98">
            <a:extLst>
              <a:ext uri="{FF2B5EF4-FFF2-40B4-BE49-F238E27FC236}">
                <a16:creationId xmlns:a16="http://schemas.microsoft.com/office/drawing/2014/main" xmlns="" id="{09A7D0C1-2909-DAD6-2D70-DD8A209EB980}"/>
              </a:ext>
            </a:extLst>
          </p:cNvPr>
          <p:cNvSpPr/>
          <p:nvPr/>
        </p:nvSpPr>
        <p:spPr>
          <a:xfrm flipH="1">
            <a:off x="4552048" y="271897"/>
            <a:ext cx="5789510" cy="1713515"/>
          </a:xfrm>
          <a:prstGeom prst="round1Rect">
            <a:avLst>
              <a:gd name="adj" fmla="val 1640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C63BF98-64FF-A3CB-AB01-99098234D24A}"/>
              </a:ext>
            </a:extLst>
          </p:cNvPr>
          <p:cNvSpPr txBox="1"/>
          <p:nvPr/>
        </p:nvSpPr>
        <p:spPr>
          <a:xfrm>
            <a:off x="5346700" y="5135942"/>
            <a:ext cx="4769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экономико-географическое положение: по территории Карелии проходит Беломорско-Балтийский канал, соединяющий Белое море с Онежским озером  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E2FA5BC-7E2E-02CF-58F3-1719769F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05" y="3827443"/>
            <a:ext cx="532369" cy="53236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2E65D4C3-BC93-7EB0-48EA-B97F4AA1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84" y="5193978"/>
            <a:ext cx="476250" cy="47625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A8B12B2-AE88-C677-7A35-69BAE984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929" y="464129"/>
            <a:ext cx="452827" cy="45282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7A31FC-437D-E7D6-CFC6-269BC14D89AB}"/>
              </a:ext>
            </a:extLst>
          </p:cNvPr>
          <p:cNvSpPr txBox="1"/>
          <p:nvPr/>
        </p:nvSpPr>
        <p:spPr>
          <a:xfrm>
            <a:off x="5291390" y="335700"/>
            <a:ext cx="4983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Преференции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 Арктической зоны РФ: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24E648FB-00C7-289B-7A36-5FBF9242C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422" y="2497570"/>
            <a:ext cx="435133" cy="43513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7DF3177-7988-2C57-06B8-B4DA89DFE5C4}"/>
              </a:ext>
            </a:extLst>
          </p:cNvPr>
          <p:cNvSpPr txBox="1"/>
          <p:nvPr/>
        </p:nvSpPr>
        <p:spPr>
          <a:xfrm>
            <a:off x="5300814" y="2335445"/>
            <a:ext cx="4974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насладиться красотой русского севера, уникальной природой и ландшафтом: множество островов в Белом море, живописные берега и сосновые леса, привлекающие внимание туристов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04546EB-926E-4AC1-9789-06317BB50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" y="2040494"/>
            <a:ext cx="4307588" cy="48180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CAFBC5-472A-4688-AB03-BAE58BB3AA6A}"/>
              </a:ext>
            </a:extLst>
          </p:cNvPr>
          <p:cNvSpPr txBox="1"/>
          <p:nvPr/>
        </p:nvSpPr>
        <p:spPr>
          <a:xfrm>
            <a:off x="5360022" y="6627685"/>
            <a:ext cx="513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туристических услуг в России и в Карелии растёт на 10-15% ежегодно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78F981D-07D5-4FF4-B224-1E3CFA6E7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192" y="6627685"/>
            <a:ext cx="368300" cy="3683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40EABC1-05FF-4CD7-9101-6BC583B1F8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444890" y="7228631"/>
            <a:ext cx="214629" cy="243840"/>
          </a:xfrm>
        </p:spPr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5</a:t>
            </a:fld>
            <a:r>
              <a:rPr lang="ru-RU" dirty="0"/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B4B1C4E-6F77-4AC4-9657-49A78609E8E6}"/>
              </a:ext>
            </a:extLst>
          </p:cNvPr>
          <p:cNvSpPr txBox="1"/>
          <p:nvPr/>
        </p:nvSpPr>
        <p:spPr>
          <a:xfrm>
            <a:off x="5346700" y="726030"/>
            <a:ext cx="5248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налоговых льгот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Сниженная ставка по </a:t>
            </a:r>
            <a:r>
              <a:rPr lang="ru-RU" sz="12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страховым взносам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земельного участка без торгов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интересов в суде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6A9598-8B8F-4627-8590-7184D3B89452}"/>
              </a:ext>
            </a:extLst>
          </p:cNvPr>
          <p:cNvSpPr txBox="1"/>
          <p:nvPr/>
        </p:nvSpPr>
        <p:spPr>
          <a:xfrm>
            <a:off x="5283665" y="3615931"/>
            <a:ext cx="4978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сосредоточение историко-культурных памятников (на территории свыше 266 памятников археологии, архитектуры, истории и искусства, 2 историко-культурных комплекса, 9 исторических населенных мест и 1 историко-культурная территория, в т. ч. Беломорские петроглифы. </a:t>
            </a:r>
          </a:p>
        </p:txBody>
      </p:sp>
      <p:sp>
        <p:nvSpPr>
          <p:cNvPr id="11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BFCB6FA1-820C-3885-DD48-244C47B2AC64}"/>
              </a:ext>
            </a:extLst>
          </p:cNvPr>
          <p:cNvSpPr/>
          <p:nvPr/>
        </p:nvSpPr>
        <p:spPr>
          <a:xfrm flipH="1">
            <a:off x="4558468" y="2154164"/>
            <a:ext cx="5776670" cy="1192169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C6EC0EF4-FC0F-FF84-1AF1-20AF31E02D20}"/>
              </a:ext>
            </a:extLst>
          </p:cNvPr>
          <p:cNvSpPr/>
          <p:nvPr/>
        </p:nvSpPr>
        <p:spPr>
          <a:xfrm flipH="1">
            <a:off x="4558468" y="3510092"/>
            <a:ext cx="5776670" cy="1192169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89DE603D-69DE-6B5E-0CDD-740F5F67735A}"/>
              </a:ext>
            </a:extLst>
          </p:cNvPr>
          <p:cNvSpPr/>
          <p:nvPr/>
        </p:nvSpPr>
        <p:spPr>
          <a:xfrm flipH="1">
            <a:off x="4558468" y="4903849"/>
            <a:ext cx="5776670" cy="1192169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AA53A923-39B5-7177-5F3F-8158754E664E}"/>
              </a:ext>
            </a:extLst>
          </p:cNvPr>
          <p:cNvSpPr/>
          <p:nvPr/>
        </p:nvSpPr>
        <p:spPr>
          <a:xfrm flipH="1">
            <a:off x="4564888" y="6262434"/>
            <a:ext cx="5776670" cy="1192169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8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0" y="190826"/>
            <a:ext cx="5014628" cy="1219200"/>
          </a:xfrm>
          <a:prstGeom prst="rect">
            <a:avLst/>
          </a:prstGeom>
          <a:solidFill>
            <a:srgbClr val="002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46864B-A00D-BEF7-48DE-709334411435}"/>
              </a:ext>
            </a:extLst>
          </p:cNvPr>
          <p:cNvSpPr txBox="1"/>
          <p:nvPr/>
        </p:nvSpPr>
        <p:spPr>
          <a:xfrm>
            <a:off x="1176552" y="338832"/>
            <a:ext cx="374441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РОЛЬ КЕМСКО-БЕЛОМОРСКОЙ</a:t>
            </a:r>
          </a:p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АГЛОМЕРАЦИИ В КОНТЕКСТЕ </a:t>
            </a:r>
            <a:r>
              <a:rPr lang="ru-RU" sz="17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АРКТИКИ   </a:t>
            </a:r>
            <a:endParaRPr lang="ru-RU" sz="17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C10F99-1124-4C40-8FC6-65F69467AF4E}"/>
              </a:ext>
            </a:extLst>
          </p:cNvPr>
          <p:cNvSpPr txBox="1"/>
          <p:nvPr/>
        </p:nvSpPr>
        <p:spPr>
          <a:xfrm>
            <a:off x="882204" y="2297070"/>
            <a:ext cx="413242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Кемский муниципальный округ является частью Кемско-Беломорской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агломерации (опорный населенный пункт Арктики). 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Кемь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стартовая точка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путешествий по северной части Карелии. </a:t>
            </a:r>
          </a:p>
          <a:p>
            <a:pPr algn="just"/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границах агломерации и в зоне туристического интереса находятся два уникальных объекта всемирного наследия ЮНЕСКО — Беломорские петроглифы и Соловецкие острова. </a:t>
            </a:r>
          </a:p>
          <a:p>
            <a:pPr algn="just"/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агломерации сочетаются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исключительные природные заповедники побережья Белого моря и уникальные памятники первобытной эпохи и деревянного зодчества — поэтому она может стать стартовой точкой для исследователей севера Карелии и прилегающих островов. </a:t>
            </a:r>
          </a:p>
        </p:txBody>
      </p:sp>
      <p:sp>
        <p:nvSpPr>
          <p:cNvPr id="23" name="Прямоугольник с одним скругленным углом 98">
            <a:extLst>
              <a:ext uri="{FF2B5EF4-FFF2-40B4-BE49-F238E27FC236}">
                <a16:creationId xmlns:a16="http://schemas.microsoft.com/office/drawing/2014/main" xmlns="" id="{F15C8DA6-E8B5-423D-B322-8344906310E8}"/>
              </a:ext>
            </a:extLst>
          </p:cNvPr>
          <p:cNvSpPr/>
          <p:nvPr/>
        </p:nvSpPr>
        <p:spPr>
          <a:xfrm flipH="1">
            <a:off x="306139" y="1801414"/>
            <a:ext cx="4689849" cy="5359908"/>
          </a:xfrm>
          <a:prstGeom prst="round1Rect">
            <a:avLst>
              <a:gd name="adj" fmla="val 13775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168632-10DF-4A1E-A91A-532A2408F8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6</a:t>
            </a:fld>
            <a:r>
              <a:rPr lang="ru-RU"/>
              <a:t>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86D650-4E4B-4756-BAF5-47BEA8091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24" y="4056153"/>
            <a:ext cx="5259841" cy="3105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E9D1BB-B3D0-459E-BA37-66B3FEA5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624" y="190826"/>
            <a:ext cx="5272489" cy="3720004"/>
          </a:xfrm>
          <a:prstGeom prst="rect">
            <a:avLst/>
          </a:prstGeom>
        </p:spPr>
      </p:pic>
      <p:grpSp>
        <p:nvGrpSpPr>
          <p:cNvPr id="12" name="Google Shape;9669;p92">
            <a:extLst>
              <a:ext uri="{FF2B5EF4-FFF2-40B4-BE49-F238E27FC236}">
                <a16:creationId xmlns:a16="http://schemas.microsoft.com/office/drawing/2014/main" xmlns="" id="{31F24E2D-6DA9-4394-BDAA-3764923249D4}"/>
              </a:ext>
            </a:extLst>
          </p:cNvPr>
          <p:cNvGrpSpPr/>
          <p:nvPr/>
        </p:nvGrpSpPr>
        <p:grpSpPr>
          <a:xfrm>
            <a:off x="468796" y="2297070"/>
            <a:ext cx="413408" cy="455739"/>
            <a:chOff x="3299850" y="238575"/>
            <a:chExt cx="427725" cy="482225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13" name="Google Shape;9670;p92">
              <a:extLst>
                <a:ext uri="{FF2B5EF4-FFF2-40B4-BE49-F238E27FC236}">
                  <a16:creationId xmlns:a16="http://schemas.microsoft.com/office/drawing/2014/main" xmlns="" id="{41B2F924-C897-4259-B0F3-326326C287FB}"/>
                </a:ext>
              </a:extLst>
            </p:cNvPr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" name="Google Shape;9671;p92">
              <a:extLst>
                <a:ext uri="{FF2B5EF4-FFF2-40B4-BE49-F238E27FC236}">
                  <a16:creationId xmlns:a16="http://schemas.microsoft.com/office/drawing/2014/main" xmlns="" id="{FF6EC81C-B0F0-4347-9159-643E04F66FDE}"/>
                </a:ext>
              </a:extLst>
            </p:cNvPr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" name="Google Shape;9672;p92">
              <a:extLst>
                <a:ext uri="{FF2B5EF4-FFF2-40B4-BE49-F238E27FC236}">
                  <a16:creationId xmlns:a16="http://schemas.microsoft.com/office/drawing/2014/main" xmlns="" id="{31274420-AC6F-4270-8A91-0C6786F8118D}"/>
                </a:ext>
              </a:extLst>
            </p:cNvPr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9673;p92">
              <a:extLst>
                <a:ext uri="{FF2B5EF4-FFF2-40B4-BE49-F238E27FC236}">
                  <a16:creationId xmlns:a16="http://schemas.microsoft.com/office/drawing/2014/main" xmlns="" id="{5F408437-03C4-4884-B0C1-12EA12801CDA}"/>
                </a:ext>
              </a:extLst>
            </p:cNvPr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9674;p92">
              <a:extLst>
                <a:ext uri="{FF2B5EF4-FFF2-40B4-BE49-F238E27FC236}">
                  <a16:creationId xmlns:a16="http://schemas.microsoft.com/office/drawing/2014/main" xmlns="" id="{D6178622-202F-4019-A216-A475EC53CCEF}"/>
                </a:ext>
              </a:extLst>
            </p:cNvPr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18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1C4B4-E14D-A696-8C6E-69D9800F5B0F}"/>
              </a:ext>
            </a:extLst>
          </p:cNvPr>
          <p:cNvSpPr/>
          <p:nvPr/>
        </p:nvSpPr>
        <p:spPr>
          <a:xfrm>
            <a:off x="0" y="397049"/>
            <a:ext cx="43307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46864B-A00D-BEF7-48DE-709334411435}"/>
              </a:ext>
            </a:extLst>
          </p:cNvPr>
          <p:cNvSpPr txBox="1"/>
          <p:nvPr/>
        </p:nvSpPr>
        <p:spPr>
          <a:xfrm>
            <a:off x="1172870" y="541065"/>
            <a:ext cx="2949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pic>
        <p:nvPicPr>
          <p:cNvPr id="9" name="Рисунок 8" descr="Рукопожатие со сплошной заливкой">
            <a:extLst>
              <a:ext uri="{FF2B5EF4-FFF2-40B4-BE49-F238E27FC236}">
                <a16:creationId xmlns:a16="http://schemas.microsoft.com/office/drawing/2014/main" xmlns="" id="{93FDC939-A3B3-B71D-F17E-1176333EC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48053" y="1030319"/>
            <a:ext cx="397908" cy="397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FC580A-9588-0866-5088-A39946685449}"/>
              </a:ext>
            </a:extLst>
          </p:cNvPr>
          <p:cNvSpPr txBox="1"/>
          <p:nvPr/>
        </p:nvSpPr>
        <p:spPr>
          <a:xfrm>
            <a:off x="5395637" y="844466"/>
            <a:ext cx="5008164" cy="371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5B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И АДМИНИСТРАТИВНЫЕ ПРЕФЕРЕНЦИИ ДЛЯ РЕЗИДЕНТОВ АРКТИЧЕСКОЙ ЗОНЫ</a:t>
            </a:r>
          </a:p>
        </p:txBody>
      </p:sp>
      <p:pic>
        <p:nvPicPr>
          <p:cNvPr id="123" name="Рисунок 122" descr="Рукопожатие со сплошной заливкой">
            <a:extLst>
              <a:ext uri="{FF2B5EF4-FFF2-40B4-BE49-F238E27FC236}">
                <a16:creationId xmlns:a16="http://schemas.microsoft.com/office/drawing/2014/main" xmlns="" id="{1B4848E9-3B05-FF4A-5604-9D2F3F252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73502" y="872501"/>
            <a:ext cx="413999" cy="413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2ECBF7-276C-99DF-B0A5-6A2209544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t="267" r="16765" b="329"/>
          <a:stretch/>
        </p:blipFill>
        <p:spPr>
          <a:xfrm flipH="1">
            <a:off x="64506" y="1979331"/>
            <a:ext cx="4352400" cy="4476383"/>
          </a:xfrm>
          <a:custGeom>
            <a:avLst/>
            <a:gdLst>
              <a:gd name="connsiteX0" fmla="*/ 1048503 w 4622400"/>
              <a:gd name="connsiteY0" fmla="*/ 0 h 4476383"/>
              <a:gd name="connsiteX1" fmla="*/ 4622400 w 4622400"/>
              <a:gd name="connsiteY1" fmla="*/ 0 h 4476383"/>
              <a:gd name="connsiteX2" fmla="*/ 4622400 w 4622400"/>
              <a:gd name="connsiteY2" fmla="*/ 4476383 h 4476383"/>
              <a:gd name="connsiteX3" fmla="*/ 0 w 4622400"/>
              <a:gd name="connsiteY3" fmla="*/ 4476383 h 4476383"/>
              <a:gd name="connsiteX4" fmla="*/ 0 w 4622400"/>
              <a:gd name="connsiteY4" fmla="*/ 1048503 h 4476383"/>
              <a:gd name="connsiteX5" fmla="*/ 1048503 w 4622400"/>
              <a:gd name="connsiteY5" fmla="*/ 0 h 447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400" h="4476383">
                <a:moveTo>
                  <a:pt x="1048503" y="0"/>
                </a:moveTo>
                <a:lnTo>
                  <a:pt x="4622400" y="0"/>
                </a:lnTo>
                <a:lnTo>
                  <a:pt x="4622400" y="4476383"/>
                </a:lnTo>
                <a:lnTo>
                  <a:pt x="0" y="4476383"/>
                </a:lnTo>
                <a:lnTo>
                  <a:pt x="0" y="1048503"/>
                </a:lnTo>
                <a:cubicBezTo>
                  <a:pt x="0" y="469431"/>
                  <a:pt x="469431" y="0"/>
                  <a:pt x="1048503" y="0"/>
                </a:cubicBezTo>
                <a:close/>
              </a:path>
            </a:pathLst>
          </a:cu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B904D13-27E1-DC54-54C9-41D8947ED215}"/>
              </a:ext>
            </a:extLst>
          </p:cNvPr>
          <p:cNvSpPr/>
          <p:nvPr/>
        </p:nvSpPr>
        <p:spPr>
          <a:xfrm>
            <a:off x="-2" y="6703670"/>
            <a:ext cx="4416908" cy="246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Рукопожатие со сплошной заливкой">
            <a:extLst>
              <a:ext uri="{FF2B5EF4-FFF2-40B4-BE49-F238E27FC236}">
                <a16:creationId xmlns:a16="http://schemas.microsoft.com/office/drawing/2014/main" xmlns="" id="{398A15ED-6C72-4676-95C3-E10907A57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73501" y="4657806"/>
            <a:ext cx="413999" cy="4139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44B3A04-09AE-4174-8A62-51CADBB725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mtClean="0"/>
              <a:pPr marL="62230">
                <a:lnSpc>
                  <a:spcPct val="100000"/>
                </a:lnSpc>
                <a:spcBef>
                  <a:spcPts val="210"/>
                </a:spcBef>
              </a:pPr>
              <a:t>7</a:t>
            </a:fld>
            <a:r>
              <a:rPr lang="ru-RU"/>
              <a:t>.</a:t>
            </a:r>
            <a:endParaRPr lang="ru-RU" dirty="0"/>
          </a:p>
        </p:txBody>
      </p:sp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xmlns="" id="{FA04C499-DA02-4710-99F6-530519B00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850072"/>
              </p:ext>
            </p:extLst>
          </p:nvPr>
        </p:nvGraphicFramePr>
        <p:xfrm>
          <a:off x="5309493" y="1412909"/>
          <a:ext cx="5008165" cy="329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863">
                  <a:extLst>
                    <a:ext uri="{9D8B030D-6E8A-4147-A177-3AD203B41FA5}">
                      <a16:colId xmlns:a16="http://schemas.microsoft.com/office/drawing/2014/main" xmlns="" val="3671768187"/>
                    </a:ext>
                  </a:extLst>
                </a:gridCol>
                <a:gridCol w="2697302">
                  <a:extLst>
                    <a:ext uri="{9D8B030D-6E8A-4147-A177-3AD203B41FA5}">
                      <a16:colId xmlns:a16="http://schemas.microsoft.com/office/drawing/2014/main" xmlns="" val="299298242"/>
                    </a:ext>
                  </a:extLst>
                </a:gridCol>
              </a:tblGrid>
              <a:tr h="774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 на прибыль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Ставка: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 первые 5 лет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 последующие 5 лет</a:t>
                      </a:r>
                    </a:p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 на землю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Ставка: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 первые 3 года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0-1,5% последующие 5 лет</a:t>
                      </a:r>
                    </a:p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922224"/>
                  </a:ext>
                </a:extLst>
              </a:tr>
              <a:tr h="774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УСНО: объект «доходы-расходы»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Ставка: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 первые 5 лет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7% последующие 5 лет</a:t>
                      </a:r>
                    </a:p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УСНО: объект «доходы»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Ставка: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1% первые 5 лет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 последующие </a:t>
                      </a:r>
                    </a:p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2590608"/>
                  </a:ext>
                </a:extLst>
              </a:tr>
              <a:tr h="774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 на имущество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Ставка: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 первые 5 лет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2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1,1% последующие 5 лет</a:t>
                      </a:r>
                    </a:p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872406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4006CA-68C2-4390-A56F-35617E78F9A7}"/>
              </a:ext>
            </a:extLst>
          </p:cNvPr>
          <p:cNvSpPr txBox="1"/>
          <p:nvPr/>
        </p:nvSpPr>
        <p:spPr>
          <a:xfrm>
            <a:off x="5395637" y="4723254"/>
            <a:ext cx="5008164" cy="179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5B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ЗЕМЕЛЬНОГО УЧАСТКА БЕЗ ТОРГОВ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52F76AF-3D34-4E23-B6C1-FF534ECDA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47" y="5172028"/>
            <a:ext cx="1903453" cy="190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D14438-5C62-41F6-B262-B5B1987BA6C8}"/>
              </a:ext>
            </a:extLst>
          </p:cNvPr>
          <p:cNvSpPr txBox="1"/>
          <p:nvPr/>
        </p:nvSpPr>
        <p:spPr>
          <a:xfrm>
            <a:off x="7434932" y="7110030"/>
            <a:ext cx="2884964" cy="371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rgbClr val="05B3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ИНФОРМАЦИЯ ОБ АРКТИЧЕСКИХ ТЕРРИТОРИЯХ</a:t>
            </a:r>
          </a:p>
        </p:txBody>
      </p:sp>
    </p:spTree>
    <p:extLst>
      <p:ext uri="{BB962C8B-B14F-4D97-AF65-F5344CB8AC3E}">
        <p14:creationId xmlns:p14="http://schemas.microsoft.com/office/powerpoint/2010/main" val="16758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рямоугольник 1"/>
          <p:cNvSpPr/>
          <p:nvPr/>
        </p:nvSpPr>
        <p:spPr>
          <a:xfrm>
            <a:off x="0" y="138960"/>
            <a:ext cx="4330440" cy="12189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7" name="TextBox 2"/>
          <p:cNvSpPr/>
          <p:nvPr/>
        </p:nvSpPr>
        <p:spPr>
          <a:xfrm>
            <a:off x="1172880" y="302953"/>
            <a:ext cx="294948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strike="noStrike" spc="-1" dirty="0">
                <a:solidFill>
                  <a:srgbClr val="FFFFFF"/>
                </a:solidFill>
                <a:latin typeface="Arial Black"/>
              </a:rPr>
              <a:t>КОНТАКТНЫЕ </a:t>
            </a:r>
            <a:endParaRPr lang="ru-RU" sz="1700" b="0" strike="noStrike" spc="-1" dirty="0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ts val="1760"/>
              </a:lnSpc>
            </a:pPr>
            <a:r>
              <a:rPr lang="ru-RU" sz="1700" b="1" strike="noStrike" spc="-1" dirty="0">
                <a:solidFill>
                  <a:srgbClr val="FFFFFF"/>
                </a:solidFill>
                <a:latin typeface="Arial Black"/>
              </a:rPr>
              <a:t>ДАННЫЕ</a:t>
            </a:r>
            <a:endParaRPr lang="ru-RU" sz="1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Рисунок 4" descr="Адресная книга со сплошной заливкой"/>
          <p:cNvPicPr/>
          <p:nvPr/>
        </p:nvPicPr>
        <p:blipFill>
          <a:blip r:embed="rId2"/>
          <a:stretch/>
        </p:blipFill>
        <p:spPr>
          <a:xfrm>
            <a:off x="3809520" y="819344"/>
            <a:ext cx="312840" cy="31284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7"/>
          <p:cNvPicPr/>
          <p:nvPr/>
        </p:nvPicPr>
        <p:blipFill>
          <a:blip r:embed="rId3"/>
          <a:stretch/>
        </p:blipFill>
        <p:spPr>
          <a:xfrm>
            <a:off x="514667" y="1870153"/>
            <a:ext cx="1872208" cy="2446526"/>
          </a:xfrm>
          <a:prstGeom prst="rect">
            <a:avLst/>
          </a:prstGeom>
          <a:ln w="0">
            <a:noFill/>
          </a:ln>
        </p:spPr>
      </p:pic>
      <p:sp>
        <p:nvSpPr>
          <p:cNvPr id="211" name="Прямоугольник с одним скругленным углом 11"/>
          <p:cNvSpPr/>
          <p:nvPr/>
        </p:nvSpPr>
        <p:spPr>
          <a:xfrm flipH="1">
            <a:off x="4504396" y="4990390"/>
            <a:ext cx="6048998" cy="653658"/>
          </a:xfrm>
          <a:prstGeom prst="round1Rect">
            <a:avLst>
              <a:gd name="adj" fmla="val 15333"/>
            </a:avLst>
          </a:prstGeom>
          <a:noFill/>
          <a:ln>
            <a:solidFill>
              <a:srgbClr val="00AA4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2" name="TextBox 12"/>
          <p:cNvSpPr/>
          <p:nvPr/>
        </p:nvSpPr>
        <p:spPr>
          <a:xfrm>
            <a:off x="4569359" y="5892880"/>
            <a:ext cx="5688360" cy="1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Адрес</a:t>
            </a:r>
          </a:p>
        </p:txBody>
      </p:sp>
      <p:sp>
        <p:nvSpPr>
          <p:cNvPr id="213" name="TextBox 13"/>
          <p:cNvSpPr/>
          <p:nvPr/>
        </p:nvSpPr>
        <p:spPr>
          <a:xfrm>
            <a:off x="5205724" y="6266469"/>
            <a:ext cx="526752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Карелия,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Петрозаводск,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наб.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Гюллинга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11, офис 19</a:t>
            </a:r>
          </a:p>
        </p:txBody>
      </p:sp>
      <p:pic>
        <p:nvPicPr>
          <p:cNvPr id="217" name="Рисунок 20" descr="Телефонная трубка со сплошной заливкой"/>
          <p:cNvPicPr/>
          <p:nvPr/>
        </p:nvPicPr>
        <p:blipFill>
          <a:blip r:embed="rId4"/>
          <a:stretch/>
        </p:blipFill>
        <p:spPr>
          <a:xfrm>
            <a:off x="4774575" y="4026509"/>
            <a:ext cx="215640" cy="21564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24" descr="Открытый конверт со сплошной заливкой"/>
          <p:cNvPicPr/>
          <p:nvPr/>
        </p:nvPicPr>
        <p:blipFill>
          <a:blip r:embed="rId5"/>
          <a:stretch/>
        </p:blipFill>
        <p:spPr>
          <a:xfrm>
            <a:off x="4774575" y="5224848"/>
            <a:ext cx="215640" cy="215640"/>
          </a:xfrm>
          <a:prstGeom prst="rect">
            <a:avLst/>
          </a:prstGeom>
          <a:ln w="0">
            <a:noFill/>
          </a:ln>
        </p:spPr>
      </p:pic>
      <p:sp>
        <p:nvSpPr>
          <p:cNvPr id="224" name="Прямоугольник с одним скругленным углом 11"/>
          <p:cNvSpPr/>
          <p:nvPr/>
        </p:nvSpPr>
        <p:spPr>
          <a:xfrm flipH="1">
            <a:off x="4532638" y="2614826"/>
            <a:ext cx="6046292" cy="538200"/>
          </a:xfrm>
          <a:prstGeom prst="round1Rect">
            <a:avLst>
              <a:gd name="adj" fmla="val 15333"/>
            </a:avLst>
          </a:prstGeom>
          <a:noFill/>
          <a:ln>
            <a:solidFill>
              <a:srgbClr val="00AA4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5" name="TextBox 19"/>
          <p:cNvSpPr/>
          <p:nvPr/>
        </p:nvSpPr>
        <p:spPr>
          <a:xfrm>
            <a:off x="4532638" y="2204994"/>
            <a:ext cx="5688360" cy="1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Сайт</a:t>
            </a:r>
            <a:endParaRPr lang="ru-RU" sz="12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AF1CBB-6681-F73A-DCA8-BBD3F7C50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" y="4802071"/>
            <a:ext cx="3526925" cy="2242630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xmlns="" id="{5C534598-8D76-EF6A-50EC-4E945BAF67D6}"/>
              </a:ext>
            </a:extLst>
          </p:cNvPr>
          <p:cNvSpPr/>
          <p:nvPr/>
        </p:nvSpPr>
        <p:spPr>
          <a:xfrm>
            <a:off x="4922024" y="2776204"/>
            <a:ext cx="526752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https://kareliainvest.ru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с одним скругленным углом 8">
            <a:extLst>
              <a:ext uri="{FF2B5EF4-FFF2-40B4-BE49-F238E27FC236}">
                <a16:creationId xmlns:a16="http://schemas.microsoft.com/office/drawing/2014/main" xmlns="" id="{59CC4885-2A88-483C-87DE-E9E6686B8B35}"/>
              </a:ext>
            </a:extLst>
          </p:cNvPr>
          <p:cNvSpPr/>
          <p:nvPr/>
        </p:nvSpPr>
        <p:spPr>
          <a:xfrm flipH="1">
            <a:off x="4500320" y="157689"/>
            <a:ext cx="6113897" cy="1218960"/>
          </a:xfrm>
          <a:prstGeom prst="round1Rect">
            <a:avLst>
              <a:gd name="adj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29C8BC-5F0E-4CEF-A00D-7E3A776EFFD3}"/>
              </a:ext>
            </a:extLst>
          </p:cNvPr>
          <p:cNvSpPr txBox="1"/>
          <p:nvPr/>
        </p:nvSpPr>
        <p:spPr>
          <a:xfrm>
            <a:off x="4569359" y="302953"/>
            <a:ext cx="597285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АО «Корпорация развития Республики </a:t>
            </a:r>
            <a:r>
              <a:rPr lang="ru-RU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Карелия </a:t>
            </a:r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- </a:t>
            </a:r>
            <a:r>
              <a:rPr lang="ru-RU" b="0" i="0" dirty="0">
                <a:solidFill>
                  <a:srgbClr val="152030"/>
                </a:solidFill>
                <a:effectLst/>
                <a:latin typeface="Inter"/>
              </a:rPr>
              <a:t>единое окно для инвесторов по оказанию информационной и консультативной помощи</a:t>
            </a:r>
            <a:endParaRPr lang="ru-RU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FDEF327E-3D94-4A62-8987-126548CAB825}"/>
              </a:ext>
            </a:extLst>
          </p:cNvPr>
          <p:cNvSpPr/>
          <p:nvPr/>
        </p:nvSpPr>
        <p:spPr>
          <a:xfrm>
            <a:off x="4533461" y="3488697"/>
            <a:ext cx="5688360" cy="18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Телефон и факс</a:t>
            </a:r>
            <a:endParaRPr lang="ru-RU" sz="12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2" name="Прямоугольник с одним скругленным углом 11">
            <a:extLst>
              <a:ext uri="{FF2B5EF4-FFF2-40B4-BE49-F238E27FC236}">
                <a16:creationId xmlns:a16="http://schemas.microsoft.com/office/drawing/2014/main" xmlns="" id="{20E6BA6E-DC4D-40F6-9B01-DC0457C1FA5B}"/>
              </a:ext>
            </a:extLst>
          </p:cNvPr>
          <p:cNvSpPr/>
          <p:nvPr/>
        </p:nvSpPr>
        <p:spPr>
          <a:xfrm flipH="1">
            <a:off x="4500320" y="3831311"/>
            <a:ext cx="6048999" cy="586719"/>
          </a:xfrm>
          <a:prstGeom prst="round1Rect">
            <a:avLst>
              <a:gd name="adj" fmla="val 15333"/>
            </a:avLst>
          </a:prstGeom>
          <a:noFill/>
          <a:ln>
            <a:solidFill>
              <a:srgbClr val="00AA4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486C72-9B39-4DDA-9EB8-6117F68B7615}"/>
              </a:ext>
            </a:extLst>
          </p:cNvPr>
          <p:cNvSpPr txBox="1"/>
          <p:nvPr/>
        </p:nvSpPr>
        <p:spPr>
          <a:xfrm>
            <a:off x="5201444" y="3970781"/>
            <a:ext cx="579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solidFill>
                  <a:srgbClr val="262F22"/>
                </a:solidFill>
              </a:defRPr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(8142) 59-60-50</a:t>
            </a:r>
          </a:p>
        </p:txBody>
      </p:sp>
      <p:sp>
        <p:nvSpPr>
          <p:cNvPr id="25" name="Прямоугольник с одним скругленным углом 11">
            <a:extLst>
              <a:ext uri="{FF2B5EF4-FFF2-40B4-BE49-F238E27FC236}">
                <a16:creationId xmlns:a16="http://schemas.microsoft.com/office/drawing/2014/main" xmlns="" id="{C0C2250C-9AE1-4CD6-AB72-2C5A546364E0}"/>
              </a:ext>
            </a:extLst>
          </p:cNvPr>
          <p:cNvSpPr/>
          <p:nvPr/>
        </p:nvSpPr>
        <p:spPr>
          <a:xfrm flipH="1">
            <a:off x="4497210" y="6168537"/>
            <a:ext cx="6013906" cy="823071"/>
          </a:xfrm>
          <a:prstGeom prst="round1Rect">
            <a:avLst>
              <a:gd name="adj" fmla="val 15333"/>
            </a:avLst>
          </a:prstGeom>
          <a:noFill/>
          <a:ln>
            <a:solidFill>
              <a:srgbClr val="00AA4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xmlns="" id="{848C2CE8-1335-4CBE-B891-37FC141F0AF5}"/>
              </a:ext>
            </a:extLst>
          </p:cNvPr>
          <p:cNvSpPr/>
          <p:nvPr/>
        </p:nvSpPr>
        <p:spPr>
          <a:xfrm>
            <a:off x="4532638" y="4702202"/>
            <a:ext cx="5688360" cy="1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Эл. адрес</a:t>
            </a:r>
          </a:p>
        </p:txBody>
      </p:sp>
      <p:pic>
        <p:nvPicPr>
          <p:cNvPr id="30" name="Рисунок 29" descr="Маркер со сплошной заливкой">
            <a:extLst>
              <a:ext uri="{FF2B5EF4-FFF2-40B4-BE49-F238E27FC236}">
                <a16:creationId xmlns:a16="http://schemas.microsoft.com/office/drawing/2014/main" xmlns="" id="{5541ECC2-C89E-4721-A753-D85217BB9A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 bwMode="auto">
          <a:xfrm>
            <a:off x="4716572" y="6413824"/>
            <a:ext cx="332496" cy="33249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9B8F888-C9B6-4A75-BB9C-870B58EC653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CC02E8-65B5-4ADE-9BFC-7A97D998E6F3}" type="slidenum">
              <a:rPr lang="ru-RU" smtClean="0"/>
              <a:t>8</a:t>
            </a:fld>
            <a:endParaRPr lang="ru-RU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xmlns="" id="{8C9495F2-9682-4FCF-B965-C570730C3650}"/>
              </a:ext>
            </a:extLst>
          </p:cNvPr>
          <p:cNvSpPr/>
          <p:nvPr/>
        </p:nvSpPr>
        <p:spPr>
          <a:xfrm>
            <a:off x="5205740" y="5209497"/>
            <a:ext cx="526752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info@kr-rk.ru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24361</TotalTime>
  <Words>586</Words>
  <Application>Microsoft Office PowerPoint</Application>
  <PresentationFormat>Произвольный</PresentationFormat>
  <Paragraphs>113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Березники</dc:title>
  <dc:creator>Валерончик</dc:creator>
  <cp:lastModifiedBy>Никитина Анжелика Сергеевна</cp:lastModifiedBy>
  <cp:revision>1309</cp:revision>
  <cp:lastPrinted>2024-04-15T13:17:42Z</cp:lastPrinted>
  <dcterms:created xsi:type="dcterms:W3CDTF">2021-02-25T09:40:18Z</dcterms:created>
  <dcterms:modified xsi:type="dcterms:W3CDTF">2025-08-08T11:58:34Z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2021-02-25T00:00:00Z</vt:filetime>
  </property>
</Properties>
</file>